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8" r:id="rId1"/>
  </p:sldMasterIdLst>
  <p:notesMasterIdLst>
    <p:notesMasterId r:id="rId39"/>
  </p:notesMasterIdLst>
  <p:sldIdLst>
    <p:sldId id="256" r:id="rId2"/>
    <p:sldId id="298" r:id="rId3"/>
    <p:sldId id="299" r:id="rId4"/>
    <p:sldId id="259" r:id="rId5"/>
    <p:sldId id="264" r:id="rId6"/>
    <p:sldId id="297" r:id="rId7"/>
    <p:sldId id="286" r:id="rId8"/>
    <p:sldId id="287" r:id="rId9"/>
    <p:sldId id="263" r:id="rId10"/>
    <p:sldId id="265" r:id="rId11"/>
    <p:sldId id="268" r:id="rId12"/>
    <p:sldId id="266" r:id="rId13"/>
    <p:sldId id="269" r:id="rId14"/>
    <p:sldId id="270" r:id="rId15"/>
    <p:sldId id="285"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5" autoAdjust="0"/>
    <p:restoredTop sz="82441" autoAdjust="0"/>
  </p:normalViewPr>
  <p:slideViewPr>
    <p:cSldViewPr snapToGrid="0">
      <p:cViewPr varScale="1">
        <p:scale>
          <a:sx n="81" d="100"/>
          <a:sy n="81" d="100"/>
        </p:scale>
        <p:origin x="720" y="68"/>
      </p:cViewPr>
      <p:guideLst/>
    </p:cSldViewPr>
  </p:slideViewPr>
  <p:notesTextViewPr>
    <p:cViewPr>
      <p:scale>
        <a:sx n="150" d="100"/>
        <a:sy n="150" d="100"/>
      </p:scale>
      <p:origin x="0" y="0"/>
    </p:cViewPr>
  </p:notesTextViewPr>
  <p:sorterViewPr>
    <p:cViewPr>
      <p:scale>
        <a:sx n="100" d="100"/>
        <a:sy n="100" d="100"/>
      </p:scale>
      <p:origin x="0" y="-2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6.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image" Target="../media/image39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03A04-D5A0-4339-9327-C64BE7F81E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183BE3-A7E1-4B78-A05A-0B85A3047E02}">
      <dgm:prSet phldrT="[Text]"/>
      <dgm:spPr/>
      <dgm:t>
        <a:bodyPr/>
        <a:lstStyle/>
        <a:p>
          <a:r>
            <a:rPr lang="en-US" dirty="0" smtClean="0"/>
            <a:t>Assume equal importance of all pairwise distances</a:t>
          </a:r>
          <a:endParaRPr lang="en-US" dirty="0"/>
        </a:p>
      </dgm:t>
    </dgm:pt>
    <dgm:pt modelId="{61466C25-8614-4157-B0A9-B99FEB26BD13}" type="parTrans" cxnId="{AF100908-5675-4BE1-BC04-0187B1C89E61}">
      <dgm:prSet/>
      <dgm:spPr/>
      <dgm:t>
        <a:bodyPr/>
        <a:lstStyle/>
        <a:p>
          <a:endParaRPr lang="en-US"/>
        </a:p>
      </dgm:t>
    </dgm:pt>
    <dgm:pt modelId="{06A267F7-DFA3-4BCF-84E2-D902689CD735}" type="sibTrans" cxnId="{AF100908-5675-4BE1-BC04-0187B1C89E61}">
      <dgm:prSet/>
      <dgm:spPr/>
      <dgm:t>
        <a:bodyPr/>
        <a:lstStyle/>
        <a:p>
          <a:endParaRPr lang="en-US"/>
        </a:p>
      </dgm:t>
    </dgm:pt>
    <dgm:pt modelId="{D9C12A19-0A2E-4B44-BEFC-EDAE92816018}">
      <dgm:prSet phldrT="[Text]"/>
      <dgm:spPr/>
      <dgm:t>
        <a:bodyPr/>
        <a:lstStyle/>
        <a:p>
          <a:r>
            <a:rPr lang="en-US" dirty="0" smtClean="0"/>
            <a:t>Local Methods</a:t>
          </a:r>
          <a:endParaRPr lang="en-US" dirty="0"/>
        </a:p>
      </dgm:t>
    </dgm:pt>
    <dgm:pt modelId="{94C042C2-A99C-41B7-B284-F28F359EB03E}" type="parTrans" cxnId="{3AD80AFC-FB69-4BA4-9364-FCFA8555F094}">
      <dgm:prSet/>
      <dgm:spPr/>
      <dgm:t>
        <a:bodyPr/>
        <a:lstStyle/>
        <a:p>
          <a:endParaRPr lang="en-US"/>
        </a:p>
      </dgm:t>
    </dgm:pt>
    <dgm:pt modelId="{A69B1BF3-184C-4C1E-AD2F-5F751A630038}" type="sibTrans" cxnId="{3AD80AFC-FB69-4BA4-9364-FCFA8555F094}">
      <dgm:prSet/>
      <dgm:spPr/>
      <dgm:t>
        <a:bodyPr/>
        <a:lstStyle/>
        <a:p>
          <a:endParaRPr lang="en-US"/>
        </a:p>
      </dgm:t>
    </dgm:pt>
    <dgm:pt modelId="{030CB3AE-3CB0-4F34-A6BA-BAA6C1799401}">
      <dgm:prSet phldrT="[Text]"/>
      <dgm:spPr/>
      <dgm:t>
        <a:bodyPr/>
        <a:lstStyle/>
        <a:p>
          <a:r>
            <a:rPr lang="en-US" dirty="0" smtClean="0"/>
            <a:t>Assume</a:t>
          </a:r>
          <a:r>
            <a:rPr lang="en-US" baseline="0" dirty="0" smtClean="0"/>
            <a:t> only the local distances are reliable in high dimension</a:t>
          </a:r>
          <a:endParaRPr lang="en-US" dirty="0"/>
        </a:p>
      </dgm:t>
    </dgm:pt>
    <dgm:pt modelId="{CE29C8A3-812D-4E99-8772-663A5B852365}" type="parTrans" cxnId="{B0791F07-B3D2-4A7D-A6B5-F5ADCFEECD92}">
      <dgm:prSet/>
      <dgm:spPr/>
      <dgm:t>
        <a:bodyPr/>
        <a:lstStyle/>
        <a:p>
          <a:endParaRPr lang="en-US"/>
        </a:p>
      </dgm:t>
    </dgm:pt>
    <dgm:pt modelId="{2703436E-E8C1-4900-A05D-C6138E563781}" type="sibTrans" cxnId="{B0791F07-B3D2-4A7D-A6B5-F5ADCFEECD92}">
      <dgm:prSet/>
      <dgm:spPr/>
      <dgm:t>
        <a:bodyPr/>
        <a:lstStyle/>
        <a:p>
          <a:endParaRPr lang="en-US"/>
        </a:p>
      </dgm:t>
    </dgm:pt>
    <dgm:pt modelId="{A1D5F733-7842-4F94-B42D-8401F8589CFB}">
      <dgm:prSet phldrT="[Text]"/>
      <dgm:spPr/>
      <dgm:t>
        <a:bodyPr/>
        <a:lstStyle/>
        <a:p>
          <a:r>
            <a:rPr lang="en-US" dirty="0" smtClean="0"/>
            <a:t>Choose the low dimension pairwise distances to fit the high dimension ones (using magnitude or rank order)</a:t>
          </a:r>
          <a:endParaRPr lang="en-US" dirty="0"/>
        </a:p>
      </dgm:t>
    </dgm:pt>
    <dgm:pt modelId="{52D3EC51-3202-43CB-BC8B-8FAD6A6A7517}" type="parTrans" cxnId="{CCF9784F-0E69-49FF-BF01-7E7A36940A7C}">
      <dgm:prSet/>
      <dgm:spPr/>
      <dgm:t>
        <a:bodyPr/>
        <a:lstStyle/>
        <a:p>
          <a:endParaRPr lang="en-US"/>
        </a:p>
      </dgm:t>
    </dgm:pt>
    <dgm:pt modelId="{6C07BCDC-ABAA-4890-8492-E10D2EB45A18}" type="sibTrans" cxnId="{CCF9784F-0E69-49FF-BF01-7E7A36940A7C}">
      <dgm:prSet/>
      <dgm:spPr/>
      <dgm:t>
        <a:bodyPr/>
        <a:lstStyle/>
        <a:p>
          <a:endParaRPr lang="en-US"/>
        </a:p>
      </dgm:t>
    </dgm:pt>
    <dgm:pt modelId="{B1327801-BC06-4F57-AC6E-78B9869E0157}">
      <dgm:prSet phldrT="[Text]"/>
      <dgm:spPr/>
      <dgm:t>
        <a:bodyPr/>
        <a:lstStyle/>
        <a:p>
          <a:r>
            <a:rPr lang="en-US" dirty="0" smtClean="0"/>
            <a:t>Global Methods</a:t>
          </a:r>
          <a:endParaRPr lang="en-US" dirty="0"/>
        </a:p>
      </dgm:t>
    </dgm:pt>
    <dgm:pt modelId="{CA0B065B-0FB7-46C9-92A8-0A4A921DE7F3}" type="sibTrans" cxnId="{ABB6F158-A0C9-45CD-9D9D-98F4CF79C980}">
      <dgm:prSet/>
      <dgm:spPr/>
      <dgm:t>
        <a:bodyPr/>
        <a:lstStyle/>
        <a:p>
          <a:endParaRPr lang="en-US"/>
        </a:p>
      </dgm:t>
    </dgm:pt>
    <dgm:pt modelId="{3AE0BED0-9A11-479C-99E6-8C7139DE2D8F}" type="parTrans" cxnId="{ABB6F158-A0C9-45CD-9D9D-98F4CF79C980}">
      <dgm:prSet/>
      <dgm:spPr/>
      <dgm:t>
        <a:bodyPr/>
        <a:lstStyle/>
        <a:p>
          <a:endParaRPr lang="en-US"/>
        </a:p>
      </dgm:t>
    </dgm:pt>
    <dgm:pt modelId="{2AF0FE3B-AC2B-4EB5-96DA-23A824DDBEF2}">
      <dgm:prSet/>
      <dgm:spPr/>
      <dgm:t>
        <a:bodyPr/>
        <a:lstStyle/>
        <a:p>
          <a:r>
            <a:rPr lang="en-US" dirty="0" smtClean="0"/>
            <a:t>Puts more weight on modeling the local distances correctly</a:t>
          </a:r>
          <a:endParaRPr lang="en-US" dirty="0"/>
        </a:p>
      </dgm:t>
    </dgm:pt>
    <dgm:pt modelId="{DBDBCE75-36DD-45E4-8EDE-B64CACBEF03F}" type="parTrans" cxnId="{F48A36BD-BCE6-431C-97D0-81957EC424E5}">
      <dgm:prSet/>
      <dgm:spPr/>
      <dgm:t>
        <a:bodyPr/>
        <a:lstStyle/>
        <a:p>
          <a:endParaRPr lang="en-US"/>
        </a:p>
      </dgm:t>
    </dgm:pt>
    <dgm:pt modelId="{9E72FA08-432E-4B65-90AC-F91A6E7D2B33}" type="sibTrans" cxnId="{F48A36BD-BCE6-431C-97D0-81957EC424E5}">
      <dgm:prSet/>
      <dgm:spPr/>
      <dgm:t>
        <a:bodyPr/>
        <a:lstStyle/>
        <a:p>
          <a:endParaRPr lang="en-US"/>
        </a:p>
      </dgm:t>
    </dgm:pt>
    <dgm:pt modelId="{04833FF3-4F93-4624-ACA4-8A8436AC3812}">
      <dgm:prSet phldrT="[Text]"/>
      <dgm:spPr/>
      <dgm:t>
        <a:bodyPr/>
        <a:lstStyle/>
        <a:p>
          <a:endParaRPr lang="en-US" dirty="0"/>
        </a:p>
      </dgm:t>
    </dgm:pt>
    <dgm:pt modelId="{407A551D-BC67-41A9-B737-4EDF4B2DF18C}" type="parTrans" cxnId="{821F9CF8-272A-4AE8-8FA1-E5EAAA987469}">
      <dgm:prSet/>
      <dgm:spPr/>
      <dgm:t>
        <a:bodyPr/>
        <a:lstStyle/>
        <a:p>
          <a:endParaRPr lang="en-US"/>
        </a:p>
      </dgm:t>
    </dgm:pt>
    <dgm:pt modelId="{79DABBCF-04E7-4A38-A0CE-8866FB41476E}" type="sibTrans" cxnId="{821F9CF8-272A-4AE8-8FA1-E5EAAA987469}">
      <dgm:prSet/>
      <dgm:spPr/>
      <dgm:t>
        <a:bodyPr/>
        <a:lstStyle/>
        <a:p>
          <a:endParaRPr lang="en-US"/>
        </a:p>
      </dgm:t>
    </dgm:pt>
    <dgm:pt modelId="{0241470F-F0D5-40B1-8C86-FE5253222441}">
      <dgm:prSet/>
      <dgm:spPr/>
      <dgm:t>
        <a:bodyPr/>
        <a:lstStyle/>
        <a:p>
          <a:endParaRPr lang="en-US" dirty="0"/>
        </a:p>
      </dgm:t>
    </dgm:pt>
    <dgm:pt modelId="{EDD20A33-11F0-4854-8EFF-F9011B6B1A7E}" type="parTrans" cxnId="{67C3466D-4593-4904-989E-6B5AFC317FD7}">
      <dgm:prSet/>
      <dgm:spPr/>
      <dgm:t>
        <a:bodyPr/>
        <a:lstStyle/>
        <a:p>
          <a:endParaRPr lang="en-US"/>
        </a:p>
      </dgm:t>
    </dgm:pt>
    <dgm:pt modelId="{4893E2F9-948E-4558-83AE-D421CD579E8B}" type="sibTrans" cxnId="{67C3466D-4593-4904-989E-6B5AFC317FD7}">
      <dgm:prSet/>
      <dgm:spPr/>
      <dgm:t>
        <a:bodyPr/>
        <a:lstStyle/>
        <a:p>
          <a:endParaRPr lang="en-US"/>
        </a:p>
      </dgm:t>
    </dgm:pt>
    <dgm:pt modelId="{BEB9255E-1487-4529-939F-0F21D8C6AD19}" type="pres">
      <dgm:prSet presAssocID="{29503A04-D5A0-4339-9327-C64BE7F81E14}" presName="linear" presStyleCnt="0">
        <dgm:presLayoutVars>
          <dgm:animLvl val="lvl"/>
          <dgm:resizeHandles val="exact"/>
        </dgm:presLayoutVars>
      </dgm:prSet>
      <dgm:spPr/>
      <dgm:t>
        <a:bodyPr/>
        <a:lstStyle/>
        <a:p>
          <a:endParaRPr lang="en-US"/>
        </a:p>
      </dgm:t>
    </dgm:pt>
    <dgm:pt modelId="{D6BEF834-B5E5-4B34-9611-CADDEAE78F7E}" type="pres">
      <dgm:prSet presAssocID="{B1327801-BC06-4F57-AC6E-78B9869E0157}" presName="parentText" presStyleLbl="node1" presStyleIdx="0" presStyleCnt="2" custLinFactNeighborX="-3750" custLinFactNeighborY="-1682">
        <dgm:presLayoutVars>
          <dgm:chMax val="0"/>
          <dgm:bulletEnabled val="1"/>
        </dgm:presLayoutVars>
      </dgm:prSet>
      <dgm:spPr/>
      <dgm:t>
        <a:bodyPr/>
        <a:lstStyle/>
        <a:p>
          <a:endParaRPr lang="en-US"/>
        </a:p>
      </dgm:t>
    </dgm:pt>
    <dgm:pt modelId="{DD33DABF-A3E9-4CF9-8912-E78379143ADB}" type="pres">
      <dgm:prSet presAssocID="{B1327801-BC06-4F57-AC6E-78B9869E0157}" presName="childText" presStyleLbl="revTx" presStyleIdx="0" presStyleCnt="2">
        <dgm:presLayoutVars>
          <dgm:bulletEnabled val="1"/>
        </dgm:presLayoutVars>
      </dgm:prSet>
      <dgm:spPr/>
      <dgm:t>
        <a:bodyPr/>
        <a:lstStyle/>
        <a:p>
          <a:endParaRPr lang="en-US"/>
        </a:p>
      </dgm:t>
    </dgm:pt>
    <dgm:pt modelId="{7C1E7D3E-DF97-4683-BB9B-15256C09E025}" type="pres">
      <dgm:prSet presAssocID="{D9C12A19-0A2E-4B44-BEFC-EDAE92816018}" presName="parentText" presStyleLbl="node1" presStyleIdx="1" presStyleCnt="2" custLinFactNeighborY="-16984">
        <dgm:presLayoutVars>
          <dgm:chMax val="0"/>
          <dgm:bulletEnabled val="1"/>
        </dgm:presLayoutVars>
      </dgm:prSet>
      <dgm:spPr/>
      <dgm:t>
        <a:bodyPr/>
        <a:lstStyle/>
        <a:p>
          <a:endParaRPr lang="en-US"/>
        </a:p>
      </dgm:t>
    </dgm:pt>
    <dgm:pt modelId="{AAF48CD6-4554-4383-B688-63BA61B791A8}" type="pres">
      <dgm:prSet presAssocID="{D9C12A19-0A2E-4B44-BEFC-EDAE92816018}" presName="childText" presStyleLbl="revTx" presStyleIdx="1" presStyleCnt="2">
        <dgm:presLayoutVars>
          <dgm:bulletEnabled val="1"/>
        </dgm:presLayoutVars>
      </dgm:prSet>
      <dgm:spPr/>
      <dgm:t>
        <a:bodyPr/>
        <a:lstStyle/>
        <a:p>
          <a:endParaRPr lang="en-US"/>
        </a:p>
      </dgm:t>
    </dgm:pt>
  </dgm:ptLst>
  <dgm:cxnLst>
    <dgm:cxn modelId="{4FE84F4D-777F-444A-8ECB-B74352A7A5FB}" type="presOf" srcId="{B1327801-BC06-4F57-AC6E-78B9869E0157}" destId="{D6BEF834-B5E5-4B34-9611-CADDEAE78F7E}" srcOrd="0" destOrd="0" presId="urn:microsoft.com/office/officeart/2005/8/layout/vList2"/>
    <dgm:cxn modelId="{35BCA32F-5B8A-403B-90B6-5438FC50FD40}" type="presOf" srcId="{D9C12A19-0A2E-4B44-BEFC-EDAE92816018}" destId="{7C1E7D3E-DF97-4683-BB9B-15256C09E025}" srcOrd="0" destOrd="0" presId="urn:microsoft.com/office/officeart/2005/8/layout/vList2"/>
    <dgm:cxn modelId="{321068A5-1126-4F01-8B40-B54A9AB35630}" type="presOf" srcId="{04833FF3-4F93-4624-ACA4-8A8436AC3812}" destId="{DD33DABF-A3E9-4CF9-8912-E78379143ADB}" srcOrd="0" destOrd="2" presId="urn:microsoft.com/office/officeart/2005/8/layout/vList2"/>
    <dgm:cxn modelId="{821F9CF8-272A-4AE8-8FA1-E5EAAA987469}" srcId="{B1327801-BC06-4F57-AC6E-78B9869E0157}" destId="{04833FF3-4F93-4624-ACA4-8A8436AC3812}" srcOrd="2" destOrd="0" parTransId="{407A551D-BC67-41A9-B737-4EDF4B2DF18C}" sibTransId="{79DABBCF-04E7-4A38-A0CE-8866FB41476E}"/>
    <dgm:cxn modelId="{B0791F07-B3D2-4A7D-A6B5-F5ADCFEECD92}" srcId="{D9C12A19-0A2E-4B44-BEFC-EDAE92816018}" destId="{030CB3AE-3CB0-4F34-A6BA-BAA6C1799401}" srcOrd="0" destOrd="0" parTransId="{CE29C8A3-812D-4E99-8772-663A5B852365}" sibTransId="{2703436E-E8C1-4900-A05D-C6138E563781}"/>
    <dgm:cxn modelId="{67C3466D-4593-4904-989E-6B5AFC317FD7}" srcId="{D9C12A19-0A2E-4B44-BEFC-EDAE92816018}" destId="{0241470F-F0D5-40B1-8C86-FE5253222441}" srcOrd="2" destOrd="0" parTransId="{EDD20A33-11F0-4854-8EFF-F9011B6B1A7E}" sibTransId="{4893E2F9-948E-4558-83AE-D421CD579E8B}"/>
    <dgm:cxn modelId="{F48A36BD-BCE6-431C-97D0-81957EC424E5}" srcId="{D9C12A19-0A2E-4B44-BEFC-EDAE92816018}" destId="{2AF0FE3B-AC2B-4EB5-96DA-23A824DDBEF2}" srcOrd="1" destOrd="0" parTransId="{DBDBCE75-36DD-45E4-8EDE-B64CACBEF03F}" sibTransId="{9E72FA08-432E-4B65-90AC-F91A6E7D2B33}"/>
    <dgm:cxn modelId="{3DCE8099-A2F3-46A5-8569-3606B5132E7B}" type="presOf" srcId="{0241470F-F0D5-40B1-8C86-FE5253222441}" destId="{AAF48CD6-4554-4383-B688-63BA61B791A8}" srcOrd="0" destOrd="2" presId="urn:microsoft.com/office/officeart/2005/8/layout/vList2"/>
    <dgm:cxn modelId="{CCF9784F-0E69-49FF-BF01-7E7A36940A7C}" srcId="{B1327801-BC06-4F57-AC6E-78B9869E0157}" destId="{A1D5F733-7842-4F94-B42D-8401F8589CFB}" srcOrd="1" destOrd="0" parTransId="{52D3EC51-3202-43CB-BC8B-8FAD6A6A7517}" sibTransId="{6C07BCDC-ABAA-4890-8492-E10D2EB45A18}"/>
    <dgm:cxn modelId="{21E8B6C2-C5C5-40DD-9451-AE42FBEB285F}" type="presOf" srcId="{29503A04-D5A0-4339-9327-C64BE7F81E14}" destId="{BEB9255E-1487-4529-939F-0F21D8C6AD19}" srcOrd="0" destOrd="0" presId="urn:microsoft.com/office/officeart/2005/8/layout/vList2"/>
    <dgm:cxn modelId="{562B24DF-3972-41C2-8D29-2EF252392091}" type="presOf" srcId="{030CB3AE-3CB0-4F34-A6BA-BAA6C1799401}" destId="{AAF48CD6-4554-4383-B688-63BA61B791A8}" srcOrd="0" destOrd="0" presId="urn:microsoft.com/office/officeart/2005/8/layout/vList2"/>
    <dgm:cxn modelId="{3AD80AFC-FB69-4BA4-9364-FCFA8555F094}" srcId="{29503A04-D5A0-4339-9327-C64BE7F81E14}" destId="{D9C12A19-0A2E-4B44-BEFC-EDAE92816018}" srcOrd="1" destOrd="0" parTransId="{94C042C2-A99C-41B7-B284-F28F359EB03E}" sibTransId="{A69B1BF3-184C-4C1E-AD2F-5F751A630038}"/>
    <dgm:cxn modelId="{AF100908-5675-4BE1-BC04-0187B1C89E61}" srcId="{B1327801-BC06-4F57-AC6E-78B9869E0157}" destId="{86183BE3-A7E1-4B78-A05A-0B85A3047E02}" srcOrd="0" destOrd="0" parTransId="{61466C25-8614-4157-B0A9-B99FEB26BD13}" sibTransId="{06A267F7-DFA3-4BCF-84E2-D902689CD735}"/>
    <dgm:cxn modelId="{117E1257-C2DD-462F-808A-BC8606283D55}" type="presOf" srcId="{86183BE3-A7E1-4B78-A05A-0B85A3047E02}" destId="{DD33DABF-A3E9-4CF9-8912-E78379143ADB}" srcOrd="0" destOrd="0" presId="urn:microsoft.com/office/officeart/2005/8/layout/vList2"/>
    <dgm:cxn modelId="{4D06EECA-9326-4AC5-B799-C6E094B42B72}" type="presOf" srcId="{2AF0FE3B-AC2B-4EB5-96DA-23A824DDBEF2}" destId="{AAF48CD6-4554-4383-B688-63BA61B791A8}" srcOrd="0" destOrd="1" presId="urn:microsoft.com/office/officeart/2005/8/layout/vList2"/>
    <dgm:cxn modelId="{07E46013-F4A9-4FEA-B98D-75E30FFC40BC}" type="presOf" srcId="{A1D5F733-7842-4F94-B42D-8401F8589CFB}" destId="{DD33DABF-A3E9-4CF9-8912-E78379143ADB}" srcOrd="0" destOrd="1" presId="urn:microsoft.com/office/officeart/2005/8/layout/vList2"/>
    <dgm:cxn modelId="{ABB6F158-A0C9-45CD-9D9D-98F4CF79C980}" srcId="{29503A04-D5A0-4339-9327-C64BE7F81E14}" destId="{B1327801-BC06-4F57-AC6E-78B9869E0157}" srcOrd="0" destOrd="0" parTransId="{3AE0BED0-9A11-479C-99E6-8C7139DE2D8F}" sibTransId="{CA0B065B-0FB7-46C9-92A8-0A4A921DE7F3}"/>
    <dgm:cxn modelId="{D4F02D38-C9C3-46AB-B427-58FC898EC154}" type="presParOf" srcId="{BEB9255E-1487-4529-939F-0F21D8C6AD19}" destId="{D6BEF834-B5E5-4B34-9611-CADDEAE78F7E}" srcOrd="0" destOrd="0" presId="urn:microsoft.com/office/officeart/2005/8/layout/vList2"/>
    <dgm:cxn modelId="{4D369AC0-238E-40C1-BC24-5B7C20FCB9EF}" type="presParOf" srcId="{BEB9255E-1487-4529-939F-0F21D8C6AD19}" destId="{DD33DABF-A3E9-4CF9-8912-E78379143ADB}" srcOrd="1" destOrd="0" presId="urn:microsoft.com/office/officeart/2005/8/layout/vList2"/>
    <dgm:cxn modelId="{8DDAA389-7D1B-4357-8C38-045728F47B76}" type="presParOf" srcId="{BEB9255E-1487-4529-939F-0F21D8C6AD19}" destId="{7C1E7D3E-DF97-4683-BB9B-15256C09E025}" srcOrd="2" destOrd="0" presId="urn:microsoft.com/office/officeart/2005/8/layout/vList2"/>
    <dgm:cxn modelId="{22C608D4-AD8F-4363-A235-9DA1CEE3889B}" type="presParOf" srcId="{BEB9255E-1487-4529-939F-0F21D8C6AD19}" destId="{AAF48CD6-4554-4383-B688-63BA61B791A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03A04-D5A0-4339-9327-C64BE7F81E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183BE3-A7E1-4B78-A05A-0B85A3047E02}">
      <dgm:prSet phldrT="[Text]"/>
      <dgm:spPr/>
      <dgm:t>
        <a:bodyPr/>
        <a:lstStyle/>
        <a:p>
          <a:r>
            <a:rPr lang="en-US" dirty="0" smtClean="0"/>
            <a:t>Independent Component Analysis (ICA)</a:t>
          </a:r>
          <a:endParaRPr lang="en-US" dirty="0"/>
        </a:p>
      </dgm:t>
    </dgm:pt>
    <dgm:pt modelId="{61466C25-8614-4157-B0A9-B99FEB26BD13}" type="parTrans" cxnId="{AF100908-5675-4BE1-BC04-0187B1C89E61}">
      <dgm:prSet/>
      <dgm:spPr/>
      <dgm:t>
        <a:bodyPr/>
        <a:lstStyle/>
        <a:p>
          <a:endParaRPr lang="en-US"/>
        </a:p>
      </dgm:t>
    </dgm:pt>
    <dgm:pt modelId="{06A267F7-DFA3-4BCF-84E2-D902689CD735}" type="sibTrans" cxnId="{AF100908-5675-4BE1-BC04-0187B1C89E61}">
      <dgm:prSet/>
      <dgm:spPr/>
      <dgm:t>
        <a:bodyPr/>
        <a:lstStyle/>
        <a:p>
          <a:endParaRPr lang="en-US"/>
        </a:p>
      </dgm:t>
    </dgm:pt>
    <dgm:pt modelId="{D9C12A19-0A2E-4B44-BEFC-EDAE92816018}">
      <dgm:prSet phldrT="[Text]"/>
      <dgm:spPr/>
      <dgm:t>
        <a:bodyPr/>
        <a:lstStyle/>
        <a:p>
          <a:r>
            <a:rPr lang="en-US" dirty="0" smtClean="0"/>
            <a:t>Manifold Modelling</a:t>
          </a:r>
          <a:endParaRPr lang="en-US" dirty="0"/>
        </a:p>
      </dgm:t>
    </dgm:pt>
    <dgm:pt modelId="{94C042C2-A99C-41B7-B284-F28F359EB03E}" type="parTrans" cxnId="{3AD80AFC-FB69-4BA4-9364-FCFA8555F094}">
      <dgm:prSet/>
      <dgm:spPr/>
      <dgm:t>
        <a:bodyPr/>
        <a:lstStyle/>
        <a:p>
          <a:endParaRPr lang="en-US"/>
        </a:p>
      </dgm:t>
    </dgm:pt>
    <dgm:pt modelId="{A69B1BF3-184C-4C1E-AD2F-5F751A630038}" type="sibTrans" cxnId="{3AD80AFC-FB69-4BA4-9364-FCFA8555F094}">
      <dgm:prSet/>
      <dgm:spPr/>
      <dgm:t>
        <a:bodyPr/>
        <a:lstStyle/>
        <a:p>
          <a:endParaRPr lang="en-US"/>
        </a:p>
      </dgm:t>
    </dgm:pt>
    <dgm:pt modelId="{030CB3AE-3CB0-4F34-A6BA-BAA6C1799401}">
      <dgm:prSet phldrT="[Text]"/>
      <dgm:spPr/>
      <dgm:t>
        <a:bodyPr/>
        <a:lstStyle/>
        <a:p>
          <a:r>
            <a:rPr lang="en-US" dirty="0" err="1" smtClean="0"/>
            <a:t>MultiDimensional</a:t>
          </a:r>
          <a:r>
            <a:rPr lang="en-US" dirty="0" smtClean="0"/>
            <a:t> Scaling (MDS)</a:t>
          </a:r>
          <a:endParaRPr lang="en-US" dirty="0"/>
        </a:p>
      </dgm:t>
    </dgm:pt>
    <dgm:pt modelId="{CE29C8A3-812D-4E99-8772-663A5B852365}" type="parTrans" cxnId="{B0791F07-B3D2-4A7D-A6B5-F5ADCFEECD92}">
      <dgm:prSet/>
      <dgm:spPr/>
      <dgm:t>
        <a:bodyPr/>
        <a:lstStyle/>
        <a:p>
          <a:endParaRPr lang="en-US"/>
        </a:p>
      </dgm:t>
    </dgm:pt>
    <dgm:pt modelId="{2703436E-E8C1-4900-A05D-C6138E563781}" type="sibTrans" cxnId="{B0791F07-B3D2-4A7D-A6B5-F5ADCFEECD92}">
      <dgm:prSet/>
      <dgm:spPr/>
      <dgm:t>
        <a:bodyPr/>
        <a:lstStyle/>
        <a:p>
          <a:endParaRPr lang="en-US"/>
        </a:p>
      </dgm:t>
    </dgm:pt>
    <dgm:pt modelId="{A1D5F733-7842-4F94-B42D-8401F8589CFB}">
      <dgm:prSet phldrT="[Text]"/>
      <dgm:spPr/>
      <dgm:t>
        <a:bodyPr/>
        <a:lstStyle/>
        <a:p>
          <a:r>
            <a:rPr lang="en-US" dirty="0" smtClean="0"/>
            <a:t>Principal Component Analysis (PCA)</a:t>
          </a:r>
          <a:endParaRPr lang="en-US" dirty="0"/>
        </a:p>
      </dgm:t>
    </dgm:pt>
    <dgm:pt modelId="{52D3EC51-3202-43CB-BC8B-8FAD6A6A7517}" type="parTrans" cxnId="{CCF9784F-0E69-49FF-BF01-7E7A36940A7C}">
      <dgm:prSet/>
      <dgm:spPr/>
      <dgm:t>
        <a:bodyPr/>
        <a:lstStyle/>
        <a:p>
          <a:endParaRPr lang="en-US"/>
        </a:p>
      </dgm:t>
    </dgm:pt>
    <dgm:pt modelId="{6C07BCDC-ABAA-4890-8492-E10D2EB45A18}" type="sibTrans" cxnId="{CCF9784F-0E69-49FF-BF01-7E7A36940A7C}">
      <dgm:prSet/>
      <dgm:spPr/>
      <dgm:t>
        <a:bodyPr/>
        <a:lstStyle/>
        <a:p>
          <a:endParaRPr lang="en-US"/>
        </a:p>
      </dgm:t>
    </dgm:pt>
    <dgm:pt modelId="{574C683A-D383-4869-A103-27D14DE1A798}">
      <dgm:prSet phldrT="[Text]"/>
      <dgm:spPr/>
      <dgm:t>
        <a:bodyPr/>
        <a:lstStyle/>
        <a:p>
          <a:r>
            <a:rPr lang="en-US" dirty="0" smtClean="0"/>
            <a:t>Kernel PCA</a:t>
          </a:r>
          <a:endParaRPr lang="en-US" dirty="0"/>
        </a:p>
      </dgm:t>
    </dgm:pt>
    <dgm:pt modelId="{990C0A70-AAF8-45EE-A094-66D0515B25E6}" type="parTrans" cxnId="{16AE366E-FED3-42EE-AAE0-B6945A565A53}">
      <dgm:prSet/>
      <dgm:spPr/>
      <dgm:t>
        <a:bodyPr/>
        <a:lstStyle/>
        <a:p>
          <a:endParaRPr lang="en-US"/>
        </a:p>
      </dgm:t>
    </dgm:pt>
    <dgm:pt modelId="{621228E3-3B07-412B-BBE2-5807D01FA938}" type="sibTrans" cxnId="{16AE366E-FED3-42EE-AAE0-B6945A565A53}">
      <dgm:prSet/>
      <dgm:spPr/>
      <dgm:t>
        <a:bodyPr/>
        <a:lstStyle/>
        <a:p>
          <a:endParaRPr lang="en-US"/>
        </a:p>
      </dgm:t>
    </dgm:pt>
    <dgm:pt modelId="{0A34834E-3DA8-4594-B35D-AD8285E21A53}">
      <dgm:prSet phldrT="[Text]"/>
      <dgm:spPr/>
      <dgm:t>
        <a:bodyPr/>
        <a:lstStyle/>
        <a:p>
          <a:r>
            <a:rPr lang="en-US" dirty="0" smtClean="0"/>
            <a:t>Canonical Correlation Analysis (CCA)</a:t>
          </a:r>
          <a:endParaRPr lang="en-US" dirty="0"/>
        </a:p>
      </dgm:t>
    </dgm:pt>
    <dgm:pt modelId="{0B704123-0458-47F5-B890-BD5679C42D36}" type="parTrans" cxnId="{3D28F09E-6EB7-4204-9F7F-E60B3052B6F2}">
      <dgm:prSet/>
      <dgm:spPr/>
      <dgm:t>
        <a:bodyPr/>
        <a:lstStyle/>
        <a:p>
          <a:endParaRPr lang="en-US"/>
        </a:p>
      </dgm:t>
    </dgm:pt>
    <dgm:pt modelId="{AAB862FD-1DFF-4D72-91F4-9FD38612601C}" type="sibTrans" cxnId="{3D28F09E-6EB7-4204-9F7F-E60B3052B6F2}">
      <dgm:prSet/>
      <dgm:spPr/>
      <dgm:t>
        <a:bodyPr/>
        <a:lstStyle/>
        <a:p>
          <a:endParaRPr lang="en-US"/>
        </a:p>
      </dgm:t>
    </dgm:pt>
    <dgm:pt modelId="{2DF13374-CFFE-4DA4-A9AB-81EB16B3C201}">
      <dgm:prSet phldrT="[Text]"/>
      <dgm:spPr/>
      <dgm:t>
        <a:bodyPr/>
        <a:lstStyle/>
        <a:p>
          <a:r>
            <a:rPr lang="en-US" dirty="0" smtClean="0"/>
            <a:t>Locally Linear Embedding</a:t>
          </a:r>
          <a:endParaRPr lang="en-US" dirty="0"/>
        </a:p>
      </dgm:t>
    </dgm:pt>
    <dgm:pt modelId="{4B74D3FE-BE9C-4DAD-8597-9EAE22F4B4F9}" type="parTrans" cxnId="{74E86E48-E72C-4B00-B768-9AD9B435998D}">
      <dgm:prSet/>
      <dgm:spPr/>
      <dgm:t>
        <a:bodyPr/>
        <a:lstStyle/>
        <a:p>
          <a:endParaRPr lang="en-US"/>
        </a:p>
      </dgm:t>
    </dgm:pt>
    <dgm:pt modelId="{26559F4D-D02A-455F-B24A-37E6AE92160A}" type="sibTrans" cxnId="{74E86E48-E72C-4B00-B768-9AD9B435998D}">
      <dgm:prSet/>
      <dgm:spPr/>
      <dgm:t>
        <a:bodyPr/>
        <a:lstStyle/>
        <a:p>
          <a:endParaRPr lang="en-US"/>
        </a:p>
      </dgm:t>
    </dgm:pt>
    <dgm:pt modelId="{6BD2BDB7-2C2E-475C-9016-EBFCB2FD2375}">
      <dgm:prSet phldrT="[Text]"/>
      <dgm:spPr/>
      <dgm:t>
        <a:bodyPr/>
        <a:lstStyle/>
        <a:p>
          <a:r>
            <a:rPr lang="en-US" dirty="0" err="1" smtClean="0"/>
            <a:t>Laplacian</a:t>
          </a:r>
          <a:r>
            <a:rPr lang="en-US" dirty="0" smtClean="0"/>
            <a:t> </a:t>
          </a:r>
          <a:r>
            <a:rPr lang="en-US" dirty="0" err="1" smtClean="0"/>
            <a:t>EigenMaps</a:t>
          </a:r>
          <a:endParaRPr lang="en-US" dirty="0"/>
        </a:p>
      </dgm:t>
    </dgm:pt>
    <dgm:pt modelId="{178F103A-26E5-49C0-B44A-52B4F783CD7D}" type="parTrans" cxnId="{42802A1B-D161-4072-98B8-4EFB3BFC6977}">
      <dgm:prSet/>
      <dgm:spPr/>
      <dgm:t>
        <a:bodyPr/>
        <a:lstStyle/>
        <a:p>
          <a:endParaRPr lang="en-US"/>
        </a:p>
      </dgm:t>
    </dgm:pt>
    <dgm:pt modelId="{F0CFA42D-0E1A-477B-B90B-DEDCC8D86FAF}" type="sibTrans" cxnId="{42802A1B-D161-4072-98B8-4EFB3BFC6977}">
      <dgm:prSet/>
      <dgm:spPr/>
      <dgm:t>
        <a:bodyPr/>
        <a:lstStyle/>
        <a:p>
          <a:endParaRPr lang="en-US"/>
        </a:p>
      </dgm:t>
    </dgm:pt>
    <dgm:pt modelId="{B1327801-BC06-4F57-AC6E-78B9869E0157}">
      <dgm:prSet phldrT="[Text]"/>
      <dgm:spPr/>
      <dgm:t>
        <a:bodyPr/>
        <a:lstStyle/>
        <a:p>
          <a:r>
            <a:rPr lang="en-US" dirty="0" smtClean="0"/>
            <a:t>Projective Methods 	</a:t>
          </a:r>
          <a:endParaRPr lang="en-US" dirty="0"/>
        </a:p>
      </dgm:t>
    </dgm:pt>
    <dgm:pt modelId="{CA0B065B-0FB7-46C9-92A8-0A4A921DE7F3}" type="sibTrans" cxnId="{ABB6F158-A0C9-45CD-9D9D-98F4CF79C980}">
      <dgm:prSet/>
      <dgm:spPr/>
      <dgm:t>
        <a:bodyPr/>
        <a:lstStyle/>
        <a:p>
          <a:endParaRPr lang="en-US"/>
        </a:p>
      </dgm:t>
    </dgm:pt>
    <dgm:pt modelId="{3AE0BED0-9A11-479C-99E6-8C7139DE2D8F}" type="parTrans" cxnId="{ABB6F158-A0C9-45CD-9D9D-98F4CF79C980}">
      <dgm:prSet/>
      <dgm:spPr/>
      <dgm:t>
        <a:bodyPr/>
        <a:lstStyle/>
        <a:p>
          <a:endParaRPr lang="en-US"/>
        </a:p>
      </dgm:t>
    </dgm:pt>
    <dgm:pt modelId="{3F8E8842-78E2-40A3-9B10-38FE6E233595}">
      <dgm:prSet phldrT="[Text]"/>
      <dgm:spPr/>
      <dgm:t>
        <a:bodyPr/>
        <a:lstStyle/>
        <a:p>
          <a:r>
            <a:rPr lang="en-US" dirty="0" smtClean="0"/>
            <a:t>Diffusion Maps</a:t>
          </a:r>
          <a:endParaRPr lang="en-US" dirty="0"/>
        </a:p>
      </dgm:t>
    </dgm:pt>
    <dgm:pt modelId="{C1D0EAB6-2E6D-4A77-B89B-01A59FB810AB}" type="parTrans" cxnId="{A817A2AA-32A3-404A-BD82-B9BD56632837}">
      <dgm:prSet/>
      <dgm:spPr/>
      <dgm:t>
        <a:bodyPr/>
        <a:lstStyle/>
        <a:p>
          <a:endParaRPr lang="en-US"/>
        </a:p>
      </dgm:t>
    </dgm:pt>
    <dgm:pt modelId="{C6348DDE-4DE2-4AA1-B5C9-15D4C4ACA8FC}" type="sibTrans" cxnId="{A817A2AA-32A3-404A-BD82-B9BD56632837}">
      <dgm:prSet/>
      <dgm:spPr/>
      <dgm:t>
        <a:bodyPr/>
        <a:lstStyle/>
        <a:p>
          <a:endParaRPr lang="en-US"/>
        </a:p>
      </dgm:t>
    </dgm:pt>
    <dgm:pt modelId="{BEB9255E-1487-4529-939F-0F21D8C6AD19}" type="pres">
      <dgm:prSet presAssocID="{29503A04-D5A0-4339-9327-C64BE7F81E14}" presName="linear" presStyleCnt="0">
        <dgm:presLayoutVars>
          <dgm:animLvl val="lvl"/>
          <dgm:resizeHandles val="exact"/>
        </dgm:presLayoutVars>
      </dgm:prSet>
      <dgm:spPr/>
      <dgm:t>
        <a:bodyPr/>
        <a:lstStyle/>
        <a:p>
          <a:endParaRPr lang="en-US"/>
        </a:p>
      </dgm:t>
    </dgm:pt>
    <dgm:pt modelId="{D6BEF834-B5E5-4B34-9611-CADDEAE78F7E}" type="pres">
      <dgm:prSet presAssocID="{B1327801-BC06-4F57-AC6E-78B9869E0157}" presName="parentText" presStyleLbl="node1" presStyleIdx="0" presStyleCnt="2" custLinFactNeighborX="-3750" custLinFactNeighborY="-1682">
        <dgm:presLayoutVars>
          <dgm:chMax val="0"/>
          <dgm:bulletEnabled val="1"/>
        </dgm:presLayoutVars>
      </dgm:prSet>
      <dgm:spPr/>
      <dgm:t>
        <a:bodyPr/>
        <a:lstStyle/>
        <a:p>
          <a:endParaRPr lang="en-US"/>
        </a:p>
      </dgm:t>
    </dgm:pt>
    <dgm:pt modelId="{DD33DABF-A3E9-4CF9-8912-E78379143ADB}" type="pres">
      <dgm:prSet presAssocID="{B1327801-BC06-4F57-AC6E-78B9869E0157}" presName="childText" presStyleLbl="revTx" presStyleIdx="0" presStyleCnt="2">
        <dgm:presLayoutVars>
          <dgm:bulletEnabled val="1"/>
        </dgm:presLayoutVars>
      </dgm:prSet>
      <dgm:spPr/>
      <dgm:t>
        <a:bodyPr/>
        <a:lstStyle/>
        <a:p>
          <a:endParaRPr lang="en-US"/>
        </a:p>
      </dgm:t>
    </dgm:pt>
    <dgm:pt modelId="{7C1E7D3E-DF97-4683-BB9B-15256C09E025}" type="pres">
      <dgm:prSet presAssocID="{D9C12A19-0A2E-4B44-BEFC-EDAE92816018}" presName="parentText" presStyleLbl="node1" presStyleIdx="1" presStyleCnt="2">
        <dgm:presLayoutVars>
          <dgm:chMax val="0"/>
          <dgm:bulletEnabled val="1"/>
        </dgm:presLayoutVars>
      </dgm:prSet>
      <dgm:spPr/>
      <dgm:t>
        <a:bodyPr/>
        <a:lstStyle/>
        <a:p>
          <a:endParaRPr lang="en-US"/>
        </a:p>
      </dgm:t>
    </dgm:pt>
    <dgm:pt modelId="{AAF48CD6-4554-4383-B688-63BA61B791A8}" type="pres">
      <dgm:prSet presAssocID="{D9C12A19-0A2E-4B44-BEFC-EDAE92816018}" presName="childText" presStyleLbl="revTx" presStyleIdx="1" presStyleCnt="2">
        <dgm:presLayoutVars>
          <dgm:bulletEnabled val="1"/>
        </dgm:presLayoutVars>
      </dgm:prSet>
      <dgm:spPr/>
      <dgm:t>
        <a:bodyPr/>
        <a:lstStyle/>
        <a:p>
          <a:endParaRPr lang="en-US"/>
        </a:p>
      </dgm:t>
    </dgm:pt>
  </dgm:ptLst>
  <dgm:cxnLst>
    <dgm:cxn modelId="{2F9125D9-C23E-429F-B3F7-1C32B96BC973}" type="presOf" srcId="{6BD2BDB7-2C2E-475C-9016-EBFCB2FD2375}" destId="{AAF48CD6-4554-4383-B688-63BA61B791A8}" srcOrd="0" destOrd="3" presId="urn:microsoft.com/office/officeart/2005/8/layout/vList2"/>
    <dgm:cxn modelId="{16AE366E-FED3-42EE-AAE0-B6945A565A53}" srcId="{B1327801-BC06-4F57-AC6E-78B9869E0157}" destId="{574C683A-D383-4869-A103-27D14DE1A798}" srcOrd="2" destOrd="0" parTransId="{990C0A70-AAF8-45EE-A094-66D0515B25E6}" sibTransId="{621228E3-3B07-412B-BBE2-5807D01FA938}"/>
    <dgm:cxn modelId="{9104447F-726C-484C-BEB8-0DC5AD10BAC4}" type="presOf" srcId="{B1327801-BC06-4F57-AC6E-78B9869E0157}" destId="{D6BEF834-B5E5-4B34-9611-CADDEAE78F7E}" srcOrd="0" destOrd="0" presId="urn:microsoft.com/office/officeart/2005/8/layout/vList2"/>
    <dgm:cxn modelId="{46C6DF5E-E02F-4112-8936-3B088263EB03}" type="presOf" srcId="{574C683A-D383-4869-A103-27D14DE1A798}" destId="{DD33DABF-A3E9-4CF9-8912-E78379143ADB}" srcOrd="0" destOrd="2" presId="urn:microsoft.com/office/officeart/2005/8/layout/vList2"/>
    <dgm:cxn modelId="{B0791F07-B3D2-4A7D-A6B5-F5ADCFEECD92}" srcId="{D9C12A19-0A2E-4B44-BEFC-EDAE92816018}" destId="{030CB3AE-3CB0-4F34-A6BA-BAA6C1799401}" srcOrd="0" destOrd="0" parTransId="{CE29C8A3-812D-4E99-8772-663A5B852365}" sibTransId="{2703436E-E8C1-4900-A05D-C6138E563781}"/>
    <dgm:cxn modelId="{42802A1B-D161-4072-98B8-4EFB3BFC6977}" srcId="{D9C12A19-0A2E-4B44-BEFC-EDAE92816018}" destId="{6BD2BDB7-2C2E-475C-9016-EBFCB2FD2375}" srcOrd="3" destOrd="0" parTransId="{178F103A-26E5-49C0-B44A-52B4F783CD7D}" sibTransId="{F0CFA42D-0E1A-477B-B90B-DEDCC8D86FAF}"/>
    <dgm:cxn modelId="{A817A2AA-32A3-404A-BD82-B9BD56632837}" srcId="{D9C12A19-0A2E-4B44-BEFC-EDAE92816018}" destId="{3F8E8842-78E2-40A3-9B10-38FE6E233595}" srcOrd="2" destOrd="0" parTransId="{C1D0EAB6-2E6D-4A77-B89B-01A59FB810AB}" sibTransId="{C6348DDE-4DE2-4AA1-B5C9-15D4C4ACA8FC}"/>
    <dgm:cxn modelId="{C6DC0DBB-D8B4-41BA-9C3A-C88826D05CD2}" type="presOf" srcId="{29503A04-D5A0-4339-9327-C64BE7F81E14}" destId="{BEB9255E-1487-4529-939F-0F21D8C6AD19}" srcOrd="0" destOrd="0" presId="urn:microsoft.com/office/officeart/2005/8/layout/vList2"/>
    <dgm:cxn modelId="{872B4C2D-6246-424A-A3DA-0B124478D078}" type="presOf" srcId="{0A34834E-3DA8-4594-B35D-AD8285E21A53}" destId="{DD33DABF-A3E9-4CF9-8912-E78379143ADB}" srcOrd="0" destOrd="3" presId="urn:microsoft.com/office/officeart/2005/8/layout/vList2"/>
    <dgm:cxn modelId="{CCF9784F-0E69-49FF-BF01-7E7A36940A7C}" srcId="{B1327801-BC06-4F57-AC6E-78B9869E0157}" destId="{A1D5F733-7842-4F94-B42D-8401F8589CFB}" srcOrd="1" destOrd="0" parTransId="{52D3EC51-3202-43CB-BC8B-8FAD6A6A7517}" sibTransId="{6C07BCDC-ABAA-4890-8492-E10D2EB45A18}"/>
    <dgm:cxn modelId="{4EB3A602-D0EA-45FD-9580-CD7D67BC23D0}" type="presOf" srcId="{A1D5F733-7842-4F94-B42D-8401F8589CFB}" destId="{DD33DABF-A3E9-4CF9-8912-E78379143ADB}" srcOrd="0" destOrd="1" presId="urn:microsoft.com/office/officeart/2005/8/layout/vList2"/>
    <dgm:cxn modelId="{C9ED0D3E-7699-40DB-B30D-E2E48022E20A}" type="presOf" srcId="{2DF13374-CFFE-4DA4-A9AB-81EB16B3C201}" destId="{AAF48CD6-4554-4383-B688-63BA61B791A8}" srcOrd="0" destOrd="1" presId="urn:microsoft.com/office/officeart/2005/8/layout/vList2"/>
    <dgm:cxn modelId="{A1B7C71E-9A4E-40D8-B641-989ACEF5CF3C}" type="presOf" srcId="{3F8E8842-78E2-40A3-9B10-38FE6E233595}" destId="{AAF48CD6-4554-4383-B688-63BA61B791A8}" srcOrd="0" destOrd="2" presId="urn:microsoft.com/office/officeart/2005/8/layout/vList2"/>
    <dgm:cxn modelId="{253B72E1-7165-4F95-A788-5B7CA8DF2FD7}" type="presOf" srcId="{86183BE3-A7E1-4B78-A05A-0B85A3047E02}" destId="{DD33DABF-A3E9-4CF9-8912-E78379143ADB}" srcOrd="0" destOrd="0" presId="urn:microsoft.com/office/officeart/2005/8/layout/vList2"/>
    <dgm:cxn modelId="{74E86E48-E72C-4B00-B768-9AD9B435998D}" srcId="{D9C12A19-0A2E-4B44-BEFC-EDAE92816018}" destId="{2DF13374-CFFE-4DA4-A9AB-81EB16B3C201}" srcOrd="1" destOrd="0" parTransId="{4B74D3FE-BE9C-4DAD-8597-9EAE22F4B4F9}" sibTransId="{26559F4D-D02A-455F-B24A-37E6AE92160A}"/>
    <dgm:cxn modelId="{3AD80AFC-FB69-4BA4-9364-FCFA8555F094}" srcId="{29503A04-D5A0-4339-9327-C64BE7F81E14}" destId="{D9C12A19-0A2E-4B44-BEFC-EDAE92816018}" srcOrd="1" destOrd="0" parTransId="{94C042C2-A99C-41B7-B284-F28F359EB03E}" sibTransId="{A69B1BF3-184C-4C1E-AD2F-5F751A630038}"/>
    <dgm:cxn modelId="{AF100908-5675-4BE1-BC04-0187B1C89E61}" srcId="{B1327801-BC06-4F57-AC6E-78B9869E0157}" destId="{86183BE3-A7E1-4B78-A05A-0B85A3047E02}" srcOrd="0" destOrd="0" parTransId="{61466C25-8614-4157-B0A9-B99FEB26BD13}" sibTransId="{06A267F7-DFA3-4BCF-84E2-D902689CD735}"/>
    <dgm:cxn modelId="{40C86824-4E72-4364-A4F3-52C07C9F02B5}" type="presOf" srcId="{D9C12A19-0A2E-4B44-BEFC-EDAE92816018}" destId="{7C1E7D3E-DF97-4683-BB9B-15256C09E025}" srcOrd="0" destOrd="0" presId="urn:microsoft.com/office/officeart/2005/8/layout/vList2"/>
    <dgm:cxn modelId="{3845E697-7883-4C43-B17A-598CB2C27C4E}" type="presOf" srcId="{030CB3AE-3CB0-4F34-A6BA-BAA6C1799401}" destId="{AAF48CD6-4554-4383-B688-63BA61B791A8}" srcOrd="0" destOrd="0" presId="urn:microsoft.com/office/officeart/2005/8/layout/vList2"/>
    <dgm:cxn modelId="{3D28F09E-6EB7-4204-9F7F-E60B3052B6F2}" srcId="{B1327801-BC06-4F57-AC6E-78B9869E0157}" destId="{0A34834E-3DA8-4594-B35D-AD8285E21A53}" srcOrd="3" destOrd="0" parTransId="{0B704123-0458-47F5-B890-BD5679C42D36}" sibTransId="{AAB862FD-1DFF-4D72-91F4-9FD38612601C}"/>
    <dgm:cxn modelId="{ABB6F158-A0C9-45CD-9D9D-98F4CF79C980}" srcId="{29503A04-D5A0-4339-9327-C64BE7F81E14}" destId="{B1327801-BC06-4F57-AC6E-78B9869E0157}" srcOrd="0" destOrd="0" parTransId="{3AE0BED0-9A11-479C-99E6-8C7139DE2D8F}" sibTransId="{CA0B065B-0FB7-46C9-92A8-0A4A921DE7F3}"/>
    <dgm:cxn modelId="{5FA2850C-7376-4F4A-8ED6-F2C24AE5EBFC}" type="presParOf" srcId="{BEB9255E-1487-4529-939F-0F21D8C6AD19}" destId="{D6BEF834-B5E5-4B34-9611-CADDEAE78F7E}" srcOrd="0" destOrd="0" presId="urn:microsoft.com/office/officeart/2005/8/layout/vList2"/>
    <dgm:cxn modelId="{118527A1-0391-4946-A70D-0011308F7564}" type="presParOf" srcId="{BEB9255E-1487-4529-939F-0F21D8C6AD19}" destId="{DD33DABF-A3E9-4CF9-8912-E78379143ADB}" srcOrd="1" destOrd="0" presId="urn:microsoft.com/office/officeart/2005/8/layout/vList2"/>
    <dgm:cxn modelId="{5AB3F458-B2FF-4097-89CE-B25546B7A200}" type="presParOf" srcId="{BEB9255E-1487-4529-939F-0F21D8C6AD19}" destId="{7C1E7D3E-DF97-4683-BB9B-15256C09E025}" srcOrd="2" destOrd="0" presId="urn:microsoft.com/office/officeart/2005/8/layout/vList2"/>
    <dgm:cxn modelId="{5DDE66DA-9678-4A14-B872-2760D5AF4C6B}" type="presParOf" srcId="{BEB9255E-1487-4529-939F-0F21D8C6AD19}" destId="{AAF48CD6-4554-4383-B688-63BA61B791A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65C2E-BFCD-43EF-9790-75441D04B15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5A048BE-61B8-4729-951A-A3469BF7D33A}">
      <dgm:prSet phldrT="[Text]"/>
      <dgm:spPr/>
      <dgm:t>
        <a:bodyPr/>
        <a:lstStyle/>
        <a:p>
          <a:r>
            <a:rPr lang="en-US" dirty="0" smtClean="0"/>
            <a:t>Find K-nearest Neighbors</a:t>
          </a:r>
          <a:endParaRPr lang="en-US" dirty="0"/>
        </a:p>
      </dgm:t>
    </dgm:pt>
    <dgm:pt modelId="{B6E95F8D-D8C3-4501-818F-9AC2E18D7D58}" type="parTrans" cxnId="{88B74659-5AE5-4396-AF27-AAD32F35529F}">
      <dgm:prSet/>
      <dgm:spPr/>
      <dgm:t>
        <a:bodyPr/>
        <a:lstStyle/>
        <a:p>
          <a:endParaRPr lang="en-US"/>
        </a:p>
      </dgm:t>
    </dgm:pt>
    <dgm:pt modelId="{40A4757B-21AF-42D7-88A4-462C80E236B6}" type="sibTrans" cxnId="{88B74659-5AE5-4396-AF27-AAD32F35529F}">
      <dgm:prSet/>
      <dgm:spPr/>
      <dgm:t>
        <a:bodyPr/>
        <a:lstStyle/>
        <a:p>
          <a:endParaRPr lang="en-US"/>
        </a:p>
      </dgm:t>
    </dgm:pt>
    <dgm:pt modelId="{D643F0AD-21BB-4F6E-940A-213CDD8FC570}">
      <dgm:prSet phldrT="[Text]"/>
      <dgm:spPr/>
      <dgm:t>
        <a:bodyPr/>
        <a:lstStyle/>
        <a:p>
          <a:r>
            <a:rPr lang="en-US" altLang="zh-TW" dirty="0" smtClean="0">
              <a:ea typeface="新細明體" charset="-120"/>
            </a:rPr>
            <a:t>Estimate local properties of manifold by looking at neighborhoods found </a:t>
          </a:r>
          <a:endParaRPr lang="en-US" dirty="0"/>
        </a:p>
      </dgm:t>
    </dgm:pt>
    <dgm:pt modelId="{A50B534C-0D0A-4905-983A-4BD77B32BA9E}" type="parTrans" cxnId="{52EF22CF-D976-420C-95A0-2137A32CD8D4}">
      <dgm:prSet/>
      <dgm:spPr/>
      <dgm:t>
        <a:bodyPr/>
        <a:lstStyle/>
        <a:p>
          <a:endParaRPr lang="en-US"/>
        </a:p>
      </dgm:t>
    </dgm:pt>
    <dgm:pt modelId="{83F7EE0E-39E1-48D7-85C5-32E357555128}" type="sibTrans" cxnId="{52EF22CF-D976-420C-95A0-2137A32CD8D4}">
      <dgm:prSet/>
      <dgm:spPr/>
      <dgm:t>
        <a:bodyPr/>
        <a:lstStyle/>
        <a:p>
          <a:endParaRPr lang="en-US"/>
        </a:p>
      </dgm:t>
    </dgm:pt>
    <dgm:pt modelId="{973F7EF4-7CD4-4924-A86E-6E1BFF371C92}">
      <dgm:prSet phldrT="[Text]"/>
      <dgm:spPr/>
      <dgm:t>
        <a:bodyPr/>
        <a:lstStyle/>
        <a:p>
          <a:r>
            <a:rPr lang="en-US" altLang="zh-TW" dirty="0" smtClean="0">
              <a:ea typeface="新細明體" charset="-120"/>
            </a:rPr>
            <a:t>Find a global embedding that preserves the properties found in Step 2.</a:t>
          </a:r>
          <a:endParaRPr lang="en-US" dirty="0"/>
        </a:p>
      </dgm:t>
    </dgm:pt>
    <dgm:pt modelId="{C691B01B-0A34-401B-BF97-9BF321A3110F}" type="parTrans" cxnId="{89740BFD-F808-465A-9DDF-CAA7DD4D78DF}">
      <dgm:prSet/>
      <dgm:spPr/>
      <dgm:t>
        <a:bodyPr/>
        <a:lstStyle/>
        <a:p>
          <a:endParaRPr lang="en-US"/>
        </a:p>
      </dgm:t>
    </dgm:pt>
    <dgm:pt modelId="{515FC73D-148A-4365-BAF2-BF7CAF6CC628}" type="sibTrans" cxnId="{89740BFD-F808-465A-9DDF-CAA7DD4D78DF}">
      <dgm:prSet/>
      <dgm:spPr/>
      <dgm:t>
        <a:bodyPr/>
        <a:lstStyle/>
        <a:p>
          <a:endParaRPr lang="en-US"/>
        </a:p>
      </dgm:t>
    </dgm:pt>
    <dgm:pt modelId="{4F9DD580-9CC2-4F82-817C-AF1E145D8FF5}" type="pres">
      <dgm:prSet presAssocID="{1F065C2E-BFCD-43EF-9790-75441D04B15F}" presName="Name0" presStyleCnt="0">
        <dgm:presLayoutVars>
          <dgm:dir/>
          <dgm:resizeHandles val="exact"/>
        </dgm:presLayoutVars>
      </dgm:prSet>
      <dgm:spPr/>
      <dgm:t>
        <a:bodyPr/>
        <a:lstStyle/>
        <a:p>
          <a:endParaRPr lang="en-US"/>
        </a:p>
      </dgm:t>
    </dgm:pt>
    <dgm:pt modelId="{82466DA2-F31A-4BAD-A150-543EEB72E05E}" type="pres">
      <dgm:prSet presAssocID="{95A048BE-61B8-4729-951A-A3469BF7D33A}" presName="composite" presStyleCnt="0"/>
      <dgm:spPr/>
    </dgm:pt>
    <dgm:pt modelId="{4C235D2E-AF8E-4E48-B196-257081F248B0}" type="pres">
      <dgm:prSet presAssocID="{95A048BE-61B8-4729-951A-A3469BF7D33A}" presName="rect1" presStyleLbl="trAlignAcc1" presStyleIdx="0" presStyleCnt="3">
        <dgm:presLayoutVars>
          <dgm:bulletEnabled val="1"/>
        </dgm:presLayoutVars>
      </dgm:prSet>
      <dgm:spPr/>
      <dgm:t>
        <a:bodyPr/>
        <a:lstStyle/>
        <a:p>
          <a:endParaRPr lang="en-US"/>
        </a:p>
      </dgm:t>
    </dgm:pt>
    <dgm:pt modelId="{09A0D4EE-5033-4CCE-8EFF-9C9E0C048DBD}" type="pres">
      <dgm:prSet presAssocID="{95A048BE-61B8-4729-951A-A3469BF7D33A}" presName="rect2" presStyleLbl="fgImgPlace1" presStyleIdx="0" presStyleCnt="3"/>
      <dgm:spPr/>
    </dgm:pt>
    <dgm:pt modelId="{57CC5ACB-59CC-4D50-B7D6-BB05A1B144EF}" type="pres">
      <dgm:prSet presAssocID="{40A4757B-21AF-42D7-88A4-462C80E236B6}" presName="sibTrans" presStyleCnt="0"/>
      <dgm:spPr/>
    </dgm:pt>
    <dgm:pt modelId="{88027E7C-E068-4CE1-A6C2-743B4E9AC171}" type="pres">
      <dgm:prSet presAssocID="{D643F0AD-21BB-4F6E-940A-213CDD8FC570}" presName="composite" presStyleCnt="0"/>
      <dgm:spPr/>
    </dgm:pt>
    <dgm:pt modelId="{B4463ED7-C7D0-4A35-9063-8D4C76B2A646}" type="pres">
      <dgm:prSet presAssocID="{D643F0AD-21BB-4F6E-940A-213CDD8FC570}" presName="rect1" presStyleLbl="trAlignAcc1" presStyleIdx="1" presStyleCnt="3">
        <dgm:presLayoutVars>
          <dgm:bulletEnabled val="1"/>
        </dgm:presLayoutVars>
      </dgm:prSet>
      <dgm:spPr/>
      <dgm:t>
        <a:bodyPr/>
        <a:lstStyle/>
        <a:p>
          <a:endParaRPr lang="en-US"/>
        </a:p>
      </dgm:t>
    </dgm:pt>
    <dgm:pt modelId="{94194784-8CF8-4016-B8B2-60F38826A5E0}" type="pres">
      <dgm:prSet presAssocID="{D643F0AD-21BB-4F6E-940A-213CDD8FC570}" presName="rect2" presStyleLbl="fgImgPlace1" presStyleIdx="1" presStyleCnt="3"/>
      <dgm:spPr/>
    </dgm:pt>
    <dgm:pt modelId="{05D27261-A49E-4DE0-BAC9-D08FA0ADDFA9}" type="pres">
      <dgm:prSet presAssocID="{83F7EE0E-39E1-48D7-85C5-32E357555128}" presName="sibTrans" presStyleCnt="0"/>
      <dgm:spPr/>
    </dgm:pt>
    <dgm:pt modelId="{1D205E60-80F9-4293-BABB-28FCCB2126BB}" type="pres">
      <dgm:prSet presAssocID="{973F7EF4-7CD4-4924-A86E-6E1BFF371C92}" presName="composite" presStyleCnt="0"/>
      <dgm:spPr/>
    </dgm:pt>
    <dgm:pt modelId="{7CFF4384-B27A-4D5F-9FE8-365C5148D08B}" type="pres">
      <dgm:prSet presAssocID="{973F7EF4-7CD4-4924-A86E-6E1BFF371C92}" presName="rect1" presStyleLbl="trAlignAcc1" presStyleIdx="2" presStyleCnt="3">
        <dgm:presLayoutVars>
          <dgm:bulletEnabled val="1"/>
        </dgm:presLayoutVars>
      </dgm:prSet>
      <dgm:spPr/>
      <dgm:t>
        <a:bodyPr/>
        <a:lstStyle/>
        <a:p>
          <a:endParaRPr lang="en-US"/>
        </a:p>
      </dgm:t>
    </dgm:pt>
    <dgm:pt modelId="{8FC99BDA-A81D-4F83-87BC-90FD23BF2AE1}" type="pres">
      <dgm:prSet presAssocID="{973F7EF4-7CD4-4924-A86E-6E1BFF371C92}" presName="rect2" presStyleLbl="fgImgPlace1" presStyleIdx="2" presStyleCnt="3"/>
      <dgm:spPr/>
    </dgm:pt>
  </dgm:ptLst>
  <dgm:cxnLst>
    <dgm:cxn modelId="{52EF22CF-D976-420C-95A0-2137A32CD8D4}" srcId="{1F065C2E-BFCD-43EF-9790-75441D04B15F}" destId="{D643F0AD-21BB-4F6E-940A-213CDD8FC570}" srcOrd="1" destOrd="0" parTransId="{A50B534C-0D0A-4905-983A-4BD77B32BA9E}" sibTransId="{83F7EE0E-39E1-48D7-85C5-32E357555128}"/>
    <dgm:cxn modelId="{909ECCA3-735B-4C22-B233-471615AFEE0D}" type="presOf" srcId="{D643F0AD-21BB-4F6E-940A-213CDD8FC570}" destId="{B4463ED7-C7D0-4A35-9063-8D4C76B2A646}" srcOrd="0" destOrd="0" presId="urn:microsoft.com/office/officeart/2008/layout/PictureStrips"/>
    <dgm:cxn modelId="{1C4566A2-D5A2-48D2-9F7A-7F0EF76FB878}" type="presOf" srcId="{95A048BE-61B8-4729-951A-A3469BF7D33A}" destId="{4C235D2E-AF8E-4E48-B196-257081F248B0}" srcOrd="0" destOrd="0" presId="urn:microsoft.com/office/officeart/2008/layout/PictureStrips"/>
    <dgm:cxn modelId="{88B74659-5AE5-4396-AF27-AAD32F35529F}" srcId="{1F065C2E-BFCD-43EF-9790-75441D04B15F}" destId="{95A048BE-61B8-4729-951A-A3469BF7D33A}" srcOrd="0" destOrd="0" parTransId="{B6E95F8D-D8C3-4501-818F-9AC2E18D7D58}" sibTransId="{40A4757B-21AF-42D7-88A4-462C80E236B6}"/>
    <dgm:cxn modelId="{B16577F4-7809-4970-BE3C-05A3BBB1A5D1}" type="presOf" srcId="{1F065C2E-BFCD-43EF-9790-75441D04B15F}" destId="{4F9DD580-9CC2-4F82-817C-AF1E145D8FF5}" srcOrd="0" destOrd="0" presId="urn:microsoft.com/office/officeart/2008/layout/PictureStrips"/>
    <dgm:cxn modelId="{89740BFD-F808-465A-9DDF-CAA7DD4D78DF}" srcId="{1F065C2E-BFCD-43EF-9790-75441D04B15F}" destId="{973F7EF4-7CD4-4924-A86E-6E1BFF371C92}" srcOrd="2" destOrd="0" parTransId="{C691B01B-0A34-401B-BF97-9BF321A3110F}" sibTransId="{515FC73D-148A-4365-BAF2-BF7CAF6CC628}"/>
    <dgm:cxn modelId="{7FB80799-F068-4082-8C12-A157520CD366}" type="presOf" srcId="{973F7EF4-7CD4-4924-A86E-6E1BFF371C92}" destId="{7CFF4384-B27A-4D5F-9FE8-365C5148D08B}" srcOrd="0" destOrd="0" presId="urn:microsoft.com/office/officeart/2008/layout/PictureStrips"/>
    <dgm:cxn modelId="{A10DC7C8-1F70-4484-8CFD-B5592F5DDF16}" type="presParOf" srcId="{4F9DD580-9CC2-4F82-817C-AF1E145D8FF5}" destId="{82466DA2-F31A-4BAD-A150-543EEB72E05E}" srcOrd="0" destOrd="0" presId="urn:microsoft.com/office/officeart/2008/layout/PictureStrips"/>
    <dgm:cxn modelId="{DAA5FD0B-D76F-46A7-947A-9680450C4A23}" type="presParOf" srcId="{82466DA2-F31A-4BAD-A150-543EEB72E05E}" destId="{4C235D2E-AF8E-4E48-B196-257081F248B0}" srcOrd="0" destOrd="0" presId="urn:microsoft.com/office/officeart/2008/layout/PictureStrips"/>
    <dgm:cxn modelId="{2D026168-D136-44E2-BE3E-745525880A93}" type="presParOf" srcId="{82466DA2-F31A-4BAD-A150-543EEB72E05E}" destId="{09A0D4EE-5033-4CCE-8EFF-9C9E0C048DBD}" srcOrd="1" destOrd="0" presId="urn:microsoft.com/office/officeart/2008/layout/PictureStrips"/>
    <dgm:cxn modelId="{5A9013FE-31A2-40BC-A71B-46387D6FF732}" type="presParOf" srcId="{4F9DD580-9CC2-4F82-817C-AF1E145D8FF5}" destId="{57CC5ACB-59CC-4D50-B7D6-BB05A1B144EF}" srcOrd="1" destOrd="0" presId="urn:microsoft.com/office/officeart/2008/layout/PictureStrips"/>
    <dgm:cxn modelId="{99367F8F-A621-4581-93F3-B38344047CC6}" type="presParOf" srcId="{4F9DD580-9CC2-4F82-817C-AF1E145D8FF5}" destId="{88027E7C-E068-4CE1-A6C2-743B4E9AC171}" srcOrd="2" destOrd="0" presId="urn:microsoft.com/office/officeart/2008/layout/PictureStrips"/>
    <dgm:cxn modelId="{6E9C7F39-2308-4DC6-BC31-7093EEDFBB3A}" type="presParOf" srcId="{88027E7C-E068-4CE1-A6C2-743B4E9AC171}" destId="{B4463ED7-C7D0-4A35-9063-8D4C76B2A646}" srcOrd="0" destOrd="0" presId="urn:microsoft.com/office/officeart/2008/layout/PictureStrips"/>
    <dgm:cxn modelId="{28EA91D2-E2CD-4C51-A4F5-D8308C6A8026}" type="presParOf" srcId="{88027E7C-E068-4CE1-A6C2-743B4E9AC171}" destId="{94194784-8CF8-4016-B8B2-60F38826A5E0}" srcOrd="1" destOrd="0" presId="urn:microsoft.com/office/officeart/2008/layout/PictureStrips"/>
    <dgm:cxn modelId="{0B9FAF9F-FEB1-48E5-80D1-F12A9633F9BC}" type="presParOf" srcId="{4F9DD580-9CC2-4F82-817C-AF1E145D8FF5}" destId="{05D27261-A49E-4DE0-BAC9-D08FA0ADDFA9}" srcOrd="3" destOrd="0" presId="urn:microsoft.com/office/officeart/2008/layout/PictureStrips"/>
    <dgm:cxn modelId="{32A3E681-69BB-4074-8358-EC7296D9E4AC}" type="presParOf" srcId="{4F9DD580-9CC2-4F82-817C-AF1E145D8FF5}" destId="{1D205E60-80F9-4293-BABB-28FCCB2126BB}" srcOrd="4" destOrd="0" presId="urn:microsoft.com/office/officeart/2008/layout/PictureStrips"/>
    <dgm:cxn modelId="{DBFFEEAC-2A15-45CE-962F-B0AEB6BDB35D}" type="presParOf" srcId="{1D205E60-80F9-4293-BABB-28FCCB2126BB}" destId="{7CFF4384-B27A-4D5F-9FE8-365C5148D08B}" srcOrd="0" destOrd="0" presId="urn:microsoft.com/office/officeart/2008/layout/PictureStrips"/>
    <dgm:cxn modelId="{7255FF37-64AA-45E8-B908-5A60041EA5DA}" type="presParOf" srcId="{1D205E60-80F9-4293-BABB-28FCCB2126BB}" destId="{8FC99BDA-A81D-4F83-87BC-90FD23BF2AE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065C2E-BFCD-43EF-9790-75441D04B15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5A048BE-61B8-4729-951A-A3469BF7D33A}">
      <dgm:prSet phldrT="[Text]"/>
      <dgm:spPr/>
      <dgm:t>
        <a:bodyPr/>
        <a:lstStyle/>
        <a:p>
          <a:r>
            <a:rPr lang="en-US" dirty="0" smtClean="0"/>
            <a:t>Find K-nearest Neighbors</a:t>
          </a:r>
          <a:endParaRPr lang="en-US" dirty="0"/>
        </a:p>
      </dgm:t>
    </dgm:pt>
    <dgm:pt modelId="{B6E95F8D-D8C3-4501-818F-9AC2E18D7D58}" type="parTrans" cxnId="{88B74659-5AE5-4396-AF27-AAD32F35529F}">
      <dgm:prSet/>
      <dgm:spPr/>
      <dgm:t>
        <a:bodyPr/>
        <a:lstStyle/>
        <a:p>
          <a:endParaRPr lang="en-US"/>
        </a:p>
      </dgm:t>
    </dgm:pt>
    <dgm:pt modelId="{40A4757B-21AF-42D7-88A4-462C80E236B6}" type="sibTrans" cxnId="{88B74659-5AE5-4396-AF27-AAD32F35529F}">
      <dgm:prSet/>
      <dgm:spPr/>
      <dgm:t>
        <a:bodyPr/>
        <a:lstStyle/>
        <a:p>
          <a:endParaRPr lang="en-US"/>
        </a:p>
      </dgm:t>
    </dgm:pt>
    <dgm:pt modelId="{D643F0AD-21BB-4F6E-940A-213CDD8FC570}">
      <dgm:prSet phldrT="[Text]"/>
      <dgm:spPr/>
      <dgm:t>
        <a:bodyPr/>
        <a:lstStyle/>
        <a:p>
          <a:r>
            <a:rPr lang="en-US" dirty="0" smtClean="0"/>
            <a:t>Construct</a:t>
          </a:r>
          <a:r>
            <a:rPr lang="en-US" baseline="0" dirty="0" smtClean="0"/>
            <a:t> a neighborhood graph and compute the shortest path between any two vertices</a:t>
          </a:r>
          <a:endParaRPr lang="en-US" dirty="0"/>
        </a:p>
      </dgm:t>
    </dgm:pt>
    <dgm:pt modelId="{A50B534C-0D0A-4905-983A-4BD77B32BA9E}" type="parTrans" cxnId="{52EF22CF-D976-420C-95A0-2137A32CD8D4}">
      <dgm:prSet/>
      <dgm:spPr/>
      <dgm:t>
        <a:bodyPr/>
        <a:lstStyle/>
        <a:p>
          <a:endParaRPr lang="en-US"/>
        </a:p>
      </dgm:t>
    </dgm:pt>
    <dgm:pt modelId="{83F7EE0E-39E1-48D7-85C5-32E357555128}" type="sibTrans" cxnId="{52EF22CF-D976-420C-95A0-2137A32CD8D4}">
      <dgm:prSet/>
      <dgm:spPr/>
      <dgm:t>
        <a:bodyPr/>
        <a:lstStyle/>
        <a:p>
          <a:endParaRPr lang="en-US"/>
        </a:p>
      </dgm:t>
    </dgm:pt>
    <dgm:pt modelId="{973F7EF4-7CD4-4924-A86E-6E1BFF371C92}">
      <dgm:prSet phldrT="[Text]"/>
      <dgm:spPr/>
      <dgm:t>
        <a:bodyPr/>
        <a:lstStyle/>
        <a:p>
          <a:r>
            <a:rPr lang="en-US" altLang="zh-TW" dirty="0" smtClean="0">
              <a:ea typeface="新細明體" charset="-120"/>
            </a:rPr>
            <a:t>Find a global embedding that preserves the properties found in Step 2 (may use MDS)</a:t>
          </a:r>
          <a:endParaRPr lang="en-US" dirty="0"/>
        </a:p>
      </dgm:t>
    </dgm:pt>
    <dgm:pt modelId="{C691B01B-0A34-401B-BF97-9BF321A3110F}" type="parTrans" cxnId="{89740BFD-F808-465A-9DDF-CAA7DD4D78DF}">
      <dgm:prSet/>
      <dgm:spPr/>
      <dgm:t>
        <a:bodyPr/>
        <a:lstStyle/>
        <a:p>
          <a:endParaRPr lang="en-US"/>
        </a:p>
      </dgm:t>
    </dgm:pt>
    <dgm:pt modelId="{515FC73D-148A-4365-BAF2-BF7CAF6CC628}" type="sibTrans" cxnId="{89740BFD-F808-465A-9DDF-CAA7DD4D78DF}">
      <dgm:prSet/>
      <dgm:spPr/>
      <dgm:t>
        <a:bodyPr/>
        <a:lstStyle/>
        <a:p>
          <a:endParaRPr lang="en-US"/>
        </a:p>
      </dgm:t>
    </dgm:pt>
    <dgm:pt modelId="{4F9DD580-9CC2-4F82-817C-AF1E145D8FF5}" type="pres">
      <dgm:prSet presAssocID="{1F065C2E-BFCD-43EF-9790-75441D04B15F}" presName="Name0" presStyleCnt="0">
        <dgm:presLayoutVars>
          <dgm:dir/>
          <dgm:resizeHandles val="exact"/>
        </dgm:presLayoutVars>
      </dgm:prSet>
      <dgm:spPr/>
      <dgm:t>
        <a:bodyPr/>
        <a:lstStyle/>
        <a:p>
          <a:endParaRPr lang="en-US"/>
        </a:p>
      </dgm:t>
    </dgm:pt>
    <dgm:pt modelId="{82466DA2-F31A-4BAD-A150-543EEB72E05E}" type="pres">
      <dgm:prSet presAssocID="{95A048BE-61B8-4729-951A-A3469BF7D33A}" presName="composite" presStyleCnt="0"/>
      <dgm:spPr/>
    </dgm:pt>
    <dgm:pt modelId="{4C235D2E-AF8E-4E48-B196-257081F248B0}" type="pres">
      <dgm:prSet presAssocID="{95A048BE-61B8-4729-951A-A3469BF7D33A}" presName="rect1" presStyleLbl="trAlignAcc1" presStyleIdx="0" presStyleCnt="3">
        <dgm:presLayoutVars>
          <dgm:bulletEnabled val="1"/>
        </dgm:presLayoutVars>
      </dgm:prSet>
      <dgm:spPr/>
      <dgm:t>
        <a:bodyPr/>
        <a:lstStyle/>
        <a:p>
          <a:endParaRPr lang="en-US"/>
        </a:p>
      </dgm:t>
    </dgm:pt>
    <dgm:pt modelId="{09A0D4EE-5033-4CCE-8EFF-9C9E0C048DBD}" type="pres">
      <dgm:prSet presAssocID="{95A048BE-61B8-4729-951A-A3469BF7D33A}" presName="rect2" presStyleLbl="fgImgPlace1" presStyleIdx="0" presStyleCnt="3"/>
      <dgm:spPr/>
    </dgm:pt>
    <dgm:pt modelId="{57CC5ACB-59CC-4D50-B7D6-BB05A1B144EF}" type="pres">
      <dgm:prSet presAssocID="{40A4757B-21AF-42D7-88A4-462C80E236B6}" presName="sibTrans" presStyleCnt="0"/>
      <dgm:spPr/>
    </dgm:pt>
    <dgm:pt modelId="{88027E7C-E068-4CE1-A6C2-743B4E9AC171}" type="pres">
      <dgm:prSet presAssocID="{D643F0AD-21BB-4F6E-940A-213CDD8FC570}" presName="composite" presStyleCnt="0"/>
      <dgm:spPr/>
    </dgm:pt>
    <dgm:pt modelId="{B4463ED7-C7D0-4A35-9063-8D4C76B2A646}" type="pres">
      <dgm:prSet presAssocID="{D643F0AD-21BB-4F6E-940A-213CDD8FC570}" presName="rect1" presStyleLbl="trAlignAcc1" presStyleIdx="1" presStyleCnt="3">
        <dgm:presLayoutVars>
          <dgm:bulletEnabled val="1"/>
        </dgm:presLayoutVars>
      </dgm:prSet>
      <dgm:spPr/>
      <dgm:t>
        <a:bodyPr/>
        <a:lstStyle/>
        <a:p>
          <a:endParaRPr lang="en-US"/>
        </a:p>
      </dgm:t>
    </dgm:pt>
    <dgm:pt modelId="{94194784-8CF8-4016-B8B2-60F38826A5E0}" type="pres">
      <dgm:prSet presAssocID="{D643F0AD-21BB-4F6E-940A-213CDD8FC570}" presName="rect2" presStyleLbl="fgImgPlace1" presStyleIdx="1" presStyleCnt="3"/>
      <dgm:spPr/>
    </dgm:pt>
    <dgm:pt modelId="{05D27261-A49E-4DE0-BAC9-D08FA0ADDFA9}" type="pres">
      <dgm:prSet presAssocID="{83F7EE0E-39E1-48D7-85C5-32E357555128}" presName="sibTrans" presStyleCnt="0"/>
      <dgm:spPr/>
    </dgm:pt>
    <dgm:pt modelId="{1D205E60-80F9-4293-BABB-28FCCB2126BB}" type="pres">
      <dgm:prSet presAssocID="{973F7EF4-7CD4-4924-A86E-6E1BFF371C92}" presName="composite" presStyleCnt="0"/>
      <dgm:spPr/>
    </dgm:pt>
    <dgm:pt modelId="{7CFF4384-B27A-4D5F-9FE8-365C5148D08B}" type="pres">
      <dgm:prSet presAssocID="{973F7EF4-7CD4-4924-A86E-6E1BFF371C92}" presName="rect1" presStyleLbl="trAlignAcc1" presStyleIdx="2" presStyleCnt="3">
        <dgm:presLayoutVars>
          <dgm:bulletEnabled val="1"/>
        </dgm:presLayoutVars>
      </dgm:prSet>
      <dgm:spPr/>
      <dgm:t>
        <a:bodyPr/>
        <a:lstStyle/>
        <a:p>
          <a:endParaRPr lang="en-US"/>
        </a:p>
      </dgm:t>
    </dgm:pt>
    <dgm:pt modelId="{8FC99BDA-A81D-4F83-87BC-90FD23BF2AE1}" type="pres">
      <dgm:prSet presAssocID="{973F7EF4-7CD4-4924-A86E-6E1BFF371C92}" presName="rect2" presStyleLbl="fgImgPlace1" presStyleIdx="2" presStyleCnt="3"/>
      <dgm:spPr/>
    </dgm:pt>
  </dgm:ptLst>
  <dgm:cxnLst>
    <dgm:cxn modelId="{89740BFD-F808-465A-9DDF-CAA7DD4D78DF}" srcId="{1F065C2E-BFCD-43EF-9790-75441D04B15F}" destId="{973F7EF4-7CD4-4924-A86E-6E1BFF371C92}" srcOrd="2" destOrd="0" parTransId="{C691B01B-0A34-401B-BF97-9BF321A3110F}" sibTransId="{515FC73D-148A-4365-BAF2-BF7CAF6CC628}"/>
    <dgm:cxn modelId="{10A6D0AF-D7B6-4CBE-A142-EA26C0E9C6D5}" type="presOf" srcId="{95A048BE-61B8-4729-951A-A3469BF7D33A}" destId="{4C235D2E-AF8E-4E48-B196-257081F248B0}" srcOrd="0" destOrd="0" presId="urn:microsoft.com/office/officeart/2008/layout/PictureStrips"/>
    <dgm:cxn modelId="{88B74659-5AE5-4396-AF27-AAD32F35529F}" srcId="{1F065C2E-BFCD-43EF-9790-75441D04B15F}" destId="{95A048BE-61B8-4729-951A-A3469BF7D33A}" srcOrd="0" destOrd="0" parTransId="{B6E95F8D-D8C3-4501-818F-9AC2E18D7D58}" sibTransId="{40A4757B-21AF-42D7-88A4-462C80E236B6}"/>
    <dgm:cxn modelId="{BC34D120-15FF-48C3-B3D3-AD5100D5068F}" type="presOf" srcId="{1F065C2E-BFCD-43EF-9790-75441D04B15F}" destId="{4F9DD580-9CC2-4F82-817C-AF1E145D8FF5}" srcOrd="0" destOrd="0" presId="urn:microsoft.com/office/officeart/2008/layout/PictureStrips"/>
    <dgm:cxn modelId="{52EF22CF-D976-420C-95A0-2137A32CD8D4}" srcId="{1F065C2E-BFCD-43EF-9790-75441D04B15F}" destId="{D643F0AD-21BB-4F6E-940A-213CDD8FC570}" srcOrd="1" destOrd="0" parTransId="{A50B534C-0D0A-4905-983A-4BD77B32BA9E}" sibTransId="{83F7EE0E-39E1-48D7-85C5-32E357555128}"/>
    <dgm:cxn modelId="{869E2804-359C-48AD-98E0-652CB3A4C4CB}" type="presOf" srcId="{D643F0AD-21BB-4F6E-940A-213CDD8FC570}" destId="{B4463ED7-C7D0-4A35-9063-8D4C76B2A646}" srcOrd="0" destOrd="0" presId="urn:microsoft.com/office/officeart/2008/layout/PictureStrips"/>
    <dgm:cxn modelId="{399EDACA-DB4F-4790-966C-F05B55B2FF86}" type="presOf" srcId="{973F7EF4-7CD4-4924-A86E-6E1BFF371C92}" destId="{7CFF4384-B27A-4D5F-9FE8-365C5148D08B}" srcOrd="0" destOrd="0" presId="urn:microsoft.com/office/officeart/2008/layout/PictureStrips"/>
    <dgm:cxn modelId="{FCA05BFD-3AEF-4971-98CA-A22E7F2E3464}" type="presParOf" srcId="{4F9DD580-9CC2-4F82-817C-AF1E145D8FF5}" destId="{82466DA2-F31A-4BAD-A150-543EEB72E05E}" srcOrd="0" destOrd="0" presId="urn:microsoft.com/office/officeart/2008/layout/PictureStrips"/>
    <dgm:cxn modelId="{5D16794B-D436-4D15-92B4-B08323F0570A}" type="presParOf" srcId="{82466DA2-F31A-4BAD-A150-543EEB72E05E}" destId="{4C235D2E-AF8E-4E48-B196-257081F248B0}" srcOrd="0" destOrd="0" presId="urn:microsoft.com/office/officeart/2008/layout/PictureStrips"/>
    <dgm:cxn modelId="{C7176C5A-277F-466F-8177-6A7C783A8A14}" type="presParOf" srcId="{82466DA2-F31A-4BAD-A150-543EEB72E05E}" destId="{09A0D4EE-5033-4CCE-8EFF-9C9E0C048DBD}" srcOrd="1" destOrd="0" presId="urn:microsoft.com/office/officeart/2008/layout/PictureStrips"/>
    <dgm:cxn modelId="{6B7C1A79-FB28-4A4B-913F-E5E3A1C040E3}" type="presParOf" srcId="{4F9DD580-9CC2-4F82-817C-AF1E145D8FF5}" destId="{57CC5ACB-59CC-4D50-B7D6-BB05A1B144EF}" srcOrd="1" destOrd="0" presId="urn:microsoft.com/office/officeart/2008/layout/PictureStrips"/>
    <dgm:cxn modelId="{69516167-92CE-4892-BF3D-72DDF0A7C037}" type="presParOf" srcId="{4F9DD580-9CC2-4F82-817C-AF1E145D8FF5}" destId="{88027E7C-E068-4CE1-A6C2-743B4E9AC171}" srcOrd="2" destOrd="0" presId="urn:microsoft.com/office/officeart/2008/layout/PictureStrips"/>
    <dgm:cxn modelId="{8832FCC7-E049-4B63-A63E-18E883376778}" type="presParOf" srcId="{88027E7C-E068-4CE1-A6C2-743B4E9AC171}" destId="{B4463ED7-C7D0-4A35-9063-8D4C76B2A646}" srcOrd="0" destOrd="0" presId="urn:microsoft.com/office/officeart/2008/layout/PictureStrips"/>
    <dgm:cxn modelId="{209D1A69-34FD-4A01-AB39-42EDE08CF720}" type="presParOf" srcId="{88027E7C-E068-4CE1-A6C2-743B4E9AC171}" destId="{94194784-8CF8-4016-B8B2-60F38826A5E0}" srcOrd="1" destOrd="0" presId="urn:microsoft.com/office/officeart/2008/layout/PictureStrips"/>
    <dgm:cxn modelId="{BC7794F0-5154-4A45-8E92-2810574D42AF}" type="presParOf" srcId="{4F9DD580-9CC2-4F82-817C-AF1E145D8FF5}" destId="{05D27261-A49E-4DE0-BAC9-D08FA0ADDFA9}" srcOrd="3" destOrd="0" presId="urn:microsoft.com/office/officeart/2008/layout/PictureStrips"/>
    <dgm:cxn modelId="{62C2000D-4215-4E4F-B5D4-1AF4262E7178}" type="presParOf" srcId="{4F9DD580-9CC2-4F82-817C-AF1E145D8FF5}" destId="{1D205E60-80F9-4293-BABB-28FCCB2126BB}" srcOrd="4" destOrd="0" presId="urn:microsoft.com/office/officeart/2008/layout/PictureStrips"/>
    <dgm:cxn modelId="{98855BF4-0EE5-4801-9AE8-C4D0FD8395AD}" type="presParOf" srcId="{1D205E60-80F9-4293-BABB-28FCCB2126BB}" destId="{7CFF4384-B27A-4D5F-9FE8-365C5148D08B}" srcOrd="0" destOrd="0" presId="urn:microsoft.com/office/officeart/2008/layout/PictureStrips"/>
    <dgm:cxn modelId="{2BDEE5D7-AD56-4DCD-9B24-272E2D125A04}" type="presParOf" srcId="{1D205E60-80F9-4293-BABB-28FCCB2126BB}" destId="{8FC99BDA-A81D-4F83-87BC-90FD23BF2AE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065C2E-BFCD-43EF-9790-75441D04B15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5A048BE-61B8-4729-951A-A3469BF7D33A}">
      <dgm:prSet phldrT="[Text]"/>
      <dgm:spPr/>
      <dgm:t>
        <a:bodyPr/>
        <a:lstStyle/>
        <a:p>
          <a:r>
            <a:rPr lang="en-US" dirty="0" smtClean="0"/>
            <a:t>Find the neighbors of each data point </a:t>
          </a:r>
          <a:endParaRPr lang="en-US" dirty="0"/>
        </a:p>
      </dgm:t>
    </dgm:pt>
    <dgm:pt modelId="{B6E95F8D-D8C3-4501-818F-9AC2E18D7D58}" type="parTrans" cxnId="{88B74659-5AE5-4396-AF27-AAD32F35529F}">
      <dgm:prSet/>
      <dgm:spPr/>
      <dgm:t>
        <a:bodyPr/>
        <a:lstStyle/>
        <a:p>
          <a:endParaRPr lang="en-US"/>
        </a:p>
      </dgm:t>
    </dgm:pt>
    <dgm:pt modelId="{40A4757B-21AF-42D7-88A4-462C80E236B6}" type="sibTrans" cxnId="{88B74659-5AE5-4396-AF27-AAD32F35529F}">
      <dgm:prSet/>
      <dgm:spPr/>
      <dgm:t>
        <a:bodyPr/>
        <a:lstStyle/>
        <a:p>
          <a:endParaRPr lang="en-US"/>
        </a:p>
      </dgm:t>
    </dgm:pt>
    <mc:AlternateContent xmlns:mc="http://schemas.openxmlformats.org/markup-compatibility/2006" xmlns:a14="http://schemas.microsoft.com/office/drawing/2010/main">
      <mc:Choice Requires="a14">
        <dgm:pt modelId="{D643F0AD-21BB-4F6E-940A-213CDD8FC570}">
          <dgm:prSet phldrT="[Text]"/>
          <dgm:spPr/>
          <dgm:t>
            <a:bodyPr/>
            <a:lstStyle/>
            <a:p>
              <a:r>
                <a:rPr lang="en-US" dirty="0" smtClean="0"/>
                <a:t>Compute the weights </a:t>
              </a:r>
              <a14:m>
                <m:oMath xmlns:m="http://schemas.openxmlformats.org/officeDocument/2006/math">
                  <m:sSub>
                    <m:sSubPr>
                      <m:ctrlPr>
                        <a:rPr lang="en-US" altLang="zh-TW" b="0" i="1" smtClean="0">
                          <a:latin typeface="Cambria Math" panose="02040503050406030204" pitchFamily="18" charset="0"/>
                          <a:ea typeface="新細明體" charset="-120"/>
                        </a:rPr>
                      </m:ctrlPr>
                    </m:sSubPr>
                    <m:e>
                      <m:r>
                        <a:rPr lang="en-US" altLang="zh-TW" b="0" i="1" smtClean="0">
                          <a:latin typeface="Cambria Math" panose="02040503050406030204" pitchFamily="18" charset="0"/>
                          <a:ea typeface="新細明體" charset="-120"/>
                        </a:rPr>
                        <m:t>𝑊</m:t>
                      </m:r>
                    </m:e>
                    <m:sub>
                      <m:r>
                        <a:rPr lang="en-US" altLang="zh-TW" b="0" i="1" smtClean="0">
                          <a:latin typeface="Cambria Math" panose="02040503050406030204" pitchFamily="18" charset="0"/>
                          <a:ea typeface="新細明體" charset="-120"/>
                        </a:rPr>
                        <m:t>𝑖𝑗</m:t>
                      </m:r>
                    </m:sub>
                  </m:sSub>
                </m:oMath>
              </a14:m>
              <a:r>
                <a:rPr lang="en-US" dirty="0" smtClean="0"/>
                <a:t> that best reconstruct each data point from its neighbors, minimizing the cost by constrained linear fits </a:t>
              </a:r>
              <a:endParaRPr lang="en-US" dirty="0"/>
            </a:p>
          </dgm:t>
        </dgm:pt>
      </mc:Choice>
      <mc:Fallback xmlns="">
        <dgm:pt modelId="{D643F0AD-21BB-4F6E-940A-213CDD8FC570}">
          <dgm:prSet phldrT="[Text]"/>
          <dgm:spPr/>
          <dgm:t>
            <a:bodyPr/>
            <a:lstStyle/>
            <a:p>
              <a:r>
                <a:rPr lang="en-US" dirty="0" smtClean="0"/>
                <a:t>Compute the weights </a:t>
              </a:r>
              <a:r>
                <a:rPr lang="en-US" altLang="zh-TW" b="0" i="0" smtClean="0">
                  <a:latin typeface="Cambria Math" panose="02040503050406030204" pitchFamily="18" charset="0"/>
                  <a:ea typeface="新細明體" charset="-120"/>
                </a:rPr>
                <a:t>𝑊</a:t>
              </a:r>
              <a:r>
                <a:rPr lang="en-US" altLang="zh-TW" b="0" i="0" smtClean="0">
                  <a:latin typeface="Cambria Math" panose="02040503050406030204" pitchFamily="18" charset="0"/>
                  <a:ea typeface="新細明體" charset="-120"/>
                </a:rPr>
                <a:t>_</a:t>
              </a:r>
              <a:r>
                <a:rPr lang="en-US" altLang="zh-TW" b="0" i="0" smtClean="0">
                  <a:latin typeface="Cambria Math" panose="02040503050406030204" pitchFamily="18" charset="0"/>
                  <a:ea typeface="新細明體" charset="-120"/>
                </a:rPr>
                <a:t>𝑖𝑗</a:t>
              </a:r>
              <a:r>
                <a:rPr lang="en-US" dirty="0" smtClean="0"/>
                <a:t> that best reconstruct each data point from its neighbors, minimizing the cost by constrained linear fits </a:t>
              </a:r>
              <a:endParaRPr lang="en-US" dirty="0"/>
            </a:p>
          </dgm:t>
        </dgm:pt>
      </mc:Fallback>
    </mc:AlternateContent>
    <dgm:pt modelId="{A50B534C-0D0A-4905-983A-4BD77B32BA9E}" type="parTrans" cxnId="{52EF22CF-D976-420C-95A0-2137A32CD8D4}">
      <dgm:prSet/>
      <dgm:spPr/>
      <dgm:t>
        <a:bodyPr/>
        <a:lstStyle/>
        <a:p>
          <a:endParaRPr lang="en-US"/>
        </a:p>
      </dgm:t>
    </dgm:pt>
    <dgm:pt modelId="{83F7EE0E-39E1-48D7-85C5-32E357555128}" type="sibTrans" cxnId="{52EF22CF-D976-420C-95A0-2137A32CD8D4}">
      <dgm:prSet/>
      <dgm:spPr/>
      <dgm:t>
        <a:bodyPr/>
        <a:lstStyle/>
        <a:p>
          <a:endParaRPr lang="en-US"/>
        </a:p>
      </dgm:t>
    </dgm:pt>
    <mc:AlternateContent xmlns:mc="http://schemas.openxmlformats.org/markup-compatibility/2006" xmlns:a14="http://schemas.microsoft.com/office/drawing/2010/main">
      <mc:Choice Requires="a14">
        <dgm:pt modelId="{973F7EF4-7CD4-4924-A86E-6E1BFF371C92}">
          <dgm:prSet phldrT="[Text]"/>
          <dgm:spPr/>
          <dgm:t>
            <a:bodyPr/>
            <a:lstStyle/>
            <a:p>
              <a:r>
                <a:rPr lang="en-US" altLang="zh-TW" dirty="0" smtClean="0">
                  <a:ea typeface="新細明體" charset="-120"/>
                </a:rPr>
                <a:t>Compute output vectors best reconstructed by the weights </a:t>
              </a:r>
              <a14:m>
                <m:oMath xmlns:m="http://schemas.openxmlformats.org/officeDocument/2006/math">
                  <m:sSub>
                    <m:sSubPr>
                      <m:ctrlPr>
                        <a:rPr lang="en-US" altLang="zh-TW" b="0" i="1" smtClean="0">
                          <a:latin typeface="Cambria Math" panose="02040503050406030204" pitchFamily="18" charset="0"/>
                          <a:ea typeface="新細明體" charset="-120"/>
                        </a:rPr>
                      </m:ctrlPr>
                    </m:sSubPr>
                    <m:e>
                      <m:r>
                        <a:rPr lang="en-US" altLang="zh-TW" b="0" i="1" smtClean="0">
                          <a:latin typeface="Cambria Math" panose="02040503050406030204" pitchFamily="18" charset="0"/>
                          <a:ea typeface="新細明體" charset="-120"/>
                        </a:rPr>
                        <m:t>𝑊</m:t>
                      </m:r>
                    </m:e>
                    <m:sub>
                      <m:r>
                        <a:rPr lang="en-US" altLang="zh-TW" b="0" i="1" smtClean="0">
                          <a:latin typeface="Cambria Math" panose="02040503050406030204" pitchFamily="18" charset="0"/>
                          <a:ea typeface="新細明體" charset="-120"/>
                        </a:rPr>
                        <m:t>𝑖𝑗</m:t>
                      </m:r>
                    </m:sub>
                  </m:sSub>
                </m:oMath>
              </a14:m>
              <a:r>
                <a:rPr lang="en-US" altLang="zh-TW" dirty="0" smtClean="0">
                  <a:ea typeface="新細明體" charset="-120"/>
                </a:rPr>
                <a:t>, minimizing</a:t>
              </a:r>
              <a:r>
                <a:rPr lang="en-US" altLang="zh-TW" b="0" dirty="0" smtClean="0">
                  <a:ea typeface="新細明體" charset="-120"/>
                </a:rPr>
                <a:t> </a:t>
              </a:r>
              <a:r>
                <a:rPr lang="en-US" altLang="zh-TW" dirty="0" smtClean="0">
                  <a:ea typeface="新細明體" charset="-120"/>
                </a:rPr>
                <a:t>the quadratic form by its bottom non-zero eigenvectors</a:t>
              </a:r>
              <a:endParaRPr lang="en-US" dirty="0"/>
            </a:p>
          </dgm:t>
        </dgm:pt>
      </mc:Choice>
      <mc:Fallback xmlns="">
        <dgm:pt modelId="{973F7EF4-7CD4-4924-A86E-6E1BFF371C92}">
          <dgm:prSet phldrT="[Text]"/>
          <dgm:spPr/>
          <dgm:t>
            <a:bodyPr/>
            <a:lstStyle/>
            <a:p>
              <a:r>
                <a:rPr lang="en-US" altLang="zh-TW" dirty="0" smtClean="0">
                  <a:ea typeface="新細明體" charset="-120"/>
                </a:rPr>
                <a:t>Compute output vectors best reconstructed by the weights </a:t>
              </a:r>
              <a:r>
                <a:rPr lang="en-US" altLang="zh-TW" b="0" i="0" smtClean="0">
                  <a:latin typeface="Cambria Math" panose="02040503050406030204" pitchFamily="18" charset="0"/>
                  <a:ea typeface="新細明體" charset="-120"/>
                </a:rPr>
                <a:t>𝑊</a:t>
              </a:r>
              <a:r>
                <a:rPr lang="en-US" altLang="zh-TW" b="0" i="0" smtClean="0">
                  <a:latin typeface="Cambria Math" panose="02040503050406030204" pitchFamily="18" charset="0"/>
                  <a:ea typeface="新細明體" charset="-120"/>
                </a:rPr>
                <a:t>_</a:t>
              </a:r>
              <a:r>
                <a:rPr lang="en-US" altLang="zh-TW" b="0" i="0" smtClean="0">
                  <a:latin typeface="Cambria Math" panose="02040503050406030204" pitchFamily="18" charset="0"/>
                  <a:ea typeface="新細明體" charset="-120"/>
                </a:rPr>
                <a:t>𝑖𝑗</a:t>
              </a:r>
              <a:r>
                <a:rPr lang="en-US" altLang="zh-TW" dirty="0" smtClean="0">
                  <a:ea typeface="新細明體" charset="-120"/>
                </a:rPr>
                <a:t>, minimizing</a:t>
              </a:r>
              <a:r>
                <a:rPr lang="en-US" altLang="zh-TW" b="0" dirty="0" smtClean="0">
                  <a:ea typeface="新細明體" charset="-120"/>
                </a:rPr>
                <a:t> </a:t>
              </a:r>
              <a:r>
                <a:rPr lang="en-US" altLang="zh-TW" dirty="0" smtClean="0">
                  <a:ea typeface="新細明體" charset="-120"/>
                </a:rPr>
                <a:t>the quadratic form by its bottom non-zero eigenvectors</a:t>
              </a:r>
              <a:endParaRPr lang="en-US" dirty="0"/>
            </a:p>
          </dgm:t>
        </dgm:pt>
      </mc:Fallback>
    </mc:AlternateContent>
    <dgm:pt modelId="{C691B01B-0A34-401B-BF97-9BF321A3110F}" type="parTrans" cxnId="{89740BFD-F808-465A-9DDF-CAA7DD4D78DF}">
      <dgm:prSet/>
      <dgm:spPr/>
      <dgm:t>
        <a:bodyPr/>
        <a:lstStyle/>
        <a:p>
          <a:endParaRPr lang="en-US"/>
        </a:p>
      </dgm:t>
    </dgm:pt>
    <dgm:pt modelId="{515FC73D-148A-4365-BAF2-BF7CAF6CC628}" type="sibTrans" cxnId="{89740BFD-F808-465A-9DDF-CAA7DD4D78DF}">
      <dgm:prSet/>
      <dgm:spPr/>
      <dgm:t>
        <a:bodyPr/>
        <a:lstStyle/>
        <a:p>
          <a:endParaRPr lang="en-US"/>
        </a:p>
      </dgm:t>
    </dgm:pt>
    <dgm:pt modelId="{4F9DD580-9CC2-4F82-817C-AF1E145D8FF5}" type="pres">
      <dgm:prSet presAssocID="{1F065C2E-BFCD-43EF-9790-75441D04B15F}" presName="Name0" presStyleCnt="0">
        <dgm:presLayoutVars>
          <dgm:dir/>
          <dgm:resizeHandles val="exact"/>
        </dgm:presLayoutVars>
      </dgm:prSet>
      <dgm:spPr/>
      <dgm:t>
        <a:bodyPr/>
        <a:lstStyle/>
        <a:p>
          <a:endParaRPr lang="en-US"/>
        </a:p>
      </dgm:t>
    </dgm:pt>
    <dgm:pt modelId="{82466DA2-F31A-4BAD-A150-543EEB72E05E}" type="pres">
      <dgm:prSet presAssocID="{95A048BE-61B8-4729-951A-A3469BF7D33A}" presName="composite" presStyleCnt="0"/>
      <dgm:spPr/>
    </dgm:pt>
    <dgm:pt modelId="{4C235D2E-AF8E-4E48-B196-257081F248B0}" type="pres">
      <dgm:prSet presAssocID="{95A048BE-61B8-4729-951A-A3469BF7D33A}" presName="rect1" presStyleLbl="trAlignAcc1" presStyleIdx="0" presStyleCnt="3">
        <dgm:presLayoutVars>
          <dgm:bulletEnabled val="1"/>
        </dgm:presLayoutVars>
      </dgm:prSet>
      <dgm:spPr/>
      <dgm:t>
        <a:bodyPr/>
        <a:lstStyle/>
        <a:p>
          <a:endParaRPr lang="en-US"/>
        </a:p>
      </dgm:t>
    </dgm:pt>
    <dgm:pt modelId="{09A0D4EE-5033-4CCE-8EFF-9C9E0C048DBD}" type="pres">
      <dgm:prSet presAssocID="{95A048BE-61B8-4729-951A-A3469BF7D33A}" presName="rect2" presStyleLbl="fgImgPlace1" presStyleIdx="0" presStyleCnt="3"/>
      <dgm:spPr/>
    </dgm:pt>
    <dgm:pt modelId="{57CC5ACB-59CC-4D50-B7D6-BB05A1B144EF}" type="pres">
      <dgm:prSet presAssocID="{40A4757B-21AF-42D7-88A4-462C80E236B6}" presName="sibTrans" presStyleCnt="0"/>
      <dgm:spPr/>
    </dgm:pt>
    <dgm:pt modelId="{88027E7C-E068-4CE1-A6C2-743B4E9AC171}" type="pres">
      <dgm:prSet presAssocID="{D643F0AD-21BB-4F6E-940A-213CDD8FC570}" presName="composite" presStyleCnt="0"/>
      <dgm:spPr/>
    </dgm:pt>
    <dgm:pt modelId="{B4463ED7-C7D0-4A35-9063-8D4C76B2A646}" type="pres">
      <dgm:prSet presAssocID="{D643F0AD-21BB-4F6E-940A-213CDD8FC570}" presName="rect1" presStyleLbl="trAlignAcc1" presStyleIdx="1" presStyleCnt="3">
        <dgm:presLayoutVars>
          <dgm:bulletEnabled val="1"/>
        </dgm:presLayoutVars>
      </dgm:prSet>
      <dgm:spPr/>
      <dgm:t>
        <a:bodyPr/>
        <a:lstStyle/>
        <a:p>
          <a:endParaRPr lang="en-US"/>
        </a:p>
      </dgm:t>
    </dgm:pt>
    <dgm:pt modelId="{94194784-8CF8-4016-B8B2-60F38826A5E0}" type="pres">
      <dgm:prSet presAssocID="{D643F0AD-21BB-4F6E-940A-213CDD8FC570}" presName="rect2" presStyleLbl="fgImgPlace1" presStyleIdx="1" presStyleCnt="3"/>
      <dgm:spPr/>
    </dgm:pt>
    <dgm:pt modelId="{05D27261-A49E-4DE0-BAC9-D08FA0ADDFA9}" type="pres">
      <dgm:prSet presAssocID="{83F7EE0E-39E1-48D7-85C5-32E357555128}" presName="sibTrans" presStyleCnt="0"/>
      <dgm:spPr/>
    </dgm:pt>
    <dgm:pt modelId="{1D205E60-80F9-4293-BABB-28FCCB2126BB}" type="pres">
      <dgm:prSet presAssocID="{973F7EF4-7CD4-4924-A86E-6E1BFF371C92}" presName="composite" presStyleCnt="0"/>
      <dgm:spPr/>
    </dgm:pt>
    <dgm:pt modelId="{7CFF4384-B27A-4D5F-9FE8-365C5148D08B}" type="pres">
      <dgm:prSet presAssocID="{973F7EF4-7CD4-4924-A86E-6E1BFF371C92}" presName="rect1" presStyleLbl="trAlignAcc1" presStyleIdx="2" presStyleCnt="3">
        <dgm:presLayoutVars>
          <dgm:bulletEnabled val="1"/>
        </dgm:presLayoutVars>
      </dgm:prSet>
      <dgm:spPr/>
      <dgm:t>
        <a:bodyPr/>
        <a:lstStyle/>
        <a:p>
          <a:endParaRPr lang="en-US"/>
        </a:p>
      </dgm:t>
    </dgm:pt>
    <dgm:pt modelId="{8FC99BDA-A81D-4F83-87BC-90FD23BF2AE1}" type="pres">
      <dgm:prSet presAssocID="{973F7EF4-7CD4-4924-A86E-6E1BFF371C92}" presName="rect2" presStyleLbl="fgImgPlace1" presStyleIdx="2" presStyleCnt="3"/>
      <dgm:spPr/>
    </dgm:pt>
  </dgm:ptLst>
  <dgm:cxnLst>
    <dgm:cxn modelId="{52EF22CF-D976-420C-95A0-2137A32CD8D4}" srcId="{1F065C2E-BFCD-43EF-9790-75441D04B15F}" destId="{D643F0AD-21BB-4F6E-940A-213CDD8FC570}" srcOrd="1" destOrd="0" parTransId="{A50B534C-0D0A-4905-983A-4BD77B32BA9E}" sibTransId="{83F7EE0E-39E1-48D7-85C5-32E357555128}"/>
    <dgm:cxn modelId="{FF36625F-7C03-475B-B547-3AFFF7A26F64}" type="presOf" srcId="{95A048BE-61B8-4729-951A-A3469BF7D33A}" destId="{4C235D2E-AF8E-4E48-B196-257081F248B0}" srcOrd="0" destOrd="0" presId="urn:microsoft.com/office/officeart/2008/layout/PictureStrips"/>
    <dgm:cxn modelId="{7B8E5527-BE79-4F4E-AD70-31B6E0F2FB47}" type="presOf" srcId="{D643F0AD-21BB-4F6E-940A-213CDD8FC570}" destId="{B4463ED7-C7D0-4A35-9063-8D4C76B2A646}" srcOrd="0" destOrd="0" presId="urn:microsoft.com/office/officeart/2008/layout/PictureStrips"/>
    <dgm:cxn modelId="{B7E16911-05D7-4835-A682-00CF882F06A2}" type="presOf" srcId="{1F065C2E-BFCD-43EF-9790-75441D04B15F}" destId="{4F9DD580-9CC2-4F82-817C-AF1E145D8FF5}" srcOrd="0" destOrd="0" presId="urn:microsoft.com/office/officeart/2008/layout/PictureStrips"/>
    <dgm:cxn modelId="{88B74659-5AE5-4396-AF27-AAD32F35529F}" srcId="{1F065C2E-BFCD-43EF-9790-75441D04B15F}" destId="{95A048BE-61B8-4729-951A-A3469BF7D33A}" srcOrd="0" destOrd="0" parTransId="{B6E95F8D-D8C3-4501-818F-9AC2E18D7D58}" sibTransId="{40A4757B-21AF-42D7-88A4-462C80E236B6}"/>
    <dgm:cxn modelId="{89740BFD-F808-465A-9DDF-CAA7DD4D78DF}" srcId="{1F065C2E-BFCD-43EF-9790-75441D04B15F}" destId="{973F7EF4-7CD4-4924-A86E-6E1BFF371C92}" srcOrd="2" destOrd="0" parTransId="{C691B01B-0A34-401B-BF97-9BF321A3110F}" sibTransId="{515FC73D-148A-4365-BAF2-BF7CAF6CC628}"/>
    <dgm:cxn modelId="{911024D5-7331-4BB5-9DBE-94E7E0351F36}" type="presOf" srcId="{973F7EF4-7CD4-4924-A86E-6E1BFF371C92}" destId="{7CFF4384-B27A-4D5F-9FE8-365C5148D08B}" srcOrd="0" destOrd="0" presId="urn:microsoft.com/office/officeart/2008/layout/PictureStrips"/>
    <dgm:cxn modelId="{66CD2DE9-6426-45D8-8B1C-43CF81D214AC}" type="presParOf" srcId="{4F9DD580-9CC2-4F82-817C-AF1E145D8FF5}" destId="{82466DA2-F31A-4BAD-A150-543EEB72E05E}" srcOrd="0" destOrd="0" presId="urn:microsoft.com/office/officeart/2008/layout/PictureStrips"/>
    <dgm:cxn modelId="{9E07A0E6-68EB-4A31-9844-97D696F6B7DD}" type="presParOf" srcId="{82466DA2-F31A-4BAD-A150-543EEB72E05E}" destId="{4C235D2E-AF8E-4E48-B196-257081F248B0}" srcOrd="0" destOrd="0" presId="urn:microsoft.com/office/officeart/2008/layout/PictureStrips"/>
    <dgm:cxn modelId="{55CA9CE9-0A40-41B4-8376-DA4EAA5293E0}" type="presParOf" srcId="{82466DA2-F31A-4BAD-A150-543EEB72E05E}" destId="{09A0D4EE-5033-4CCE-8EFF-9C9E0C048DBD}" srcOrd="1" destOrd="0" presId="urn:microsoft.com/office/officeart/2008/layout/PictureStrips"/>
    <dgm:cxn modelId="{1241CC10-7E86-4663-BA32-D2240FE0A1DA}" type="presParOf" srcId="{4F9DD580-9CC2-4F82-817C-AF1E145D8FF5}" destId="{57CC5ACB-59CC-4D50-B7D6-BB05A1B144EF}" srcOrd="1" destOrd="0" presId="urn:microsoft.com/office/officeart/2008/layout/PictureStrips"/>
    <dgm:cxn modelId="{060F4A90-2ABF-41B6-8C75-63CEBDDEF90E}" type="presParOf" srcId="{4F9DD580-9CC2-4F82-817C-AF1E145D8FF5}" destId="{88027E7C-E068-4CE1-A6C2-743B4E9AC171}" srcOrd="2" destOrd="0" presId="urn:microsoft.com/office/officeart/2008/layout/PictureStrips"/>
    <dgm:cxn modelId="{3EDF1181-1822-4375-ABD6-BE95223FFB44}" type="presParOf" srcId="{88027E7C-E068-4CE1-A6C2-743B4E9AC171}" destId="{B4463ED7-C7D0-4A35-9063-8D4C76B2A646}" srcOrd="0" destOrd="0" presId="urn:microsoft.com/office/officeart/2008/layout/PictureStrips"/>
    <dgm:cxn modelId="{5C44F2D6-BE69-453C-A7A4-316CFE084E4C}" type="presParOf" srcId="{88027E7C-E068-4CE1-A6C2-743B4E9AC171}" destId="{94194784-8CF8-4016-B8B2-60F38826A5E0}" srcOrd="1" destOrd="0" presId="urn:microsoft.com/office/officeart/2008/layout/PictureStrips"/>
    <dgm:cxn modelId="{1717DA36-4E60-4E19-B4F0-BAEFCF88C26A}" type="presParOf" srcId="{4F9DD580-9CC2-4F82-817C-AF1E145D8FF5}" destId="{05D27261-A49E-4DE0-BAC9-D08FA0ADDFA9}" srcOrd="3" destOrd="0" presId="urn:microsoft.com/office/officeart/2008/layout/PictureStrips"/>
    <dgm:cxn modelId="{60F5DEEE-2832-4E08-918D-4C8EC28BE8D9}" type="presParOf" srcId="{4F9DD580-9CC2-4F82-817C-AF1E145D8FF5}" destId="{1D205E60-80F9-4293-BABB-28FCCB2126BB}" srcOrd="4" destOrd="0" presId="urn:microsoft.com/office/officeart/2008/layout/PictureStrips"/>
    <dgm:cxn modelId="{F574E3FE-B4FA-49AF-80FB-AD4DD949FECC}" type="presParOf" srcId="{1D205E60-80F9-4293-BABB-28FCCB2126BB}" destId="{7CFF4384-B27A-4D5F-9FE8-365C5148D08B}" srcOrd="0" destOrd="0" presId="urn:microsoft.com/office/officeart/2008/layout/PictureStrips"/>
    <dgm:cxn modelId="{64D82A29-E997-4A0A-92E8-B71112811C03}" type="presParOf" srcId="{1D205E60-80F9-4293-BABB-28FCCB2126BB}" destId="{8FC99BDA-A81D-4F83-87BC-90FD23BF2AE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065C2E-BFCD-43EF-9790-75441D04B15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5A048BE-61B8-4729-951A-A3469BF7D33A}">
      <dgm:prSet phldrT="[Text]"/>
      <dgm:spPr/>
      <dgm:t>
        <a:bodyPr/>
        <a:lstStyle/>
        <a:p>
          <a:r>
            <a:rPr lang="en-US" dirty="0" smtClean="0"/>
            <a:t>Find the neighbors of each data point </a:t>
          </a:r>
          <a:endParaRPr lang="en-US" dirty="0"/>
        </a:p>
      </dgm:t>
    </dgm:pt>
    <dgm:pt modelId="{B6E95F8D-D8C3-4501-818F-9AC2E18D7D58}" type="parTrans" cxnId="{88B74659-5AE5-4396-AF27-AAD32F35529F}">
      <dgm:prSet/>
      <dgm:spPr/>
      <dgm:t>
        <a:bodyPr/>
        <a:lstStyle/>
        <a:p>
          <a:endParaRPr lang="en-US"/>
        </a:p>
      </dgm:t>
    </dgm:pt>
    <dgm:pt modelId="{40A4757B-21AF-42D7-88A4-462C80E236B6}" type="sibTrans" cxnId="{88B74659-5AE5-4396-AF27-AAD32F35529F}">
      <dgm:prSet/>
      <dgm:spPr/>
      <dgm:t>
        <a:bodyPr/>
        <a:lstStyle/>
        <a:p>
          <a:endParaRPr lang="en-US"/>
        </a:p>
      </dgm:t>
    </dgm:pt>
    <dgm:pt modelId="{D643F0AD-21BB-4F6E-940A-213CDD8FC570}">
      <dgm:prSet phldrT="[Text]"/>
      <dgm:spPr>
        <a:blipFill rotWithShape="0">
          <a:blip xmlns:r="http://schemas.openxmlformats.org/officeDocument/2006/relationships" r:embed="rId1"/>
          <a:stretch>
            <a:fillRect r="-1698"/>
          </a:stretch>
        </a:blipFill>
      </dgm:spPr>
      <dgm:t>
        <a:bodyPr/>
        <a:lstStyle/>
        <a:p>
          <a:r>
            <a:rPr lang="en-US">
              <a:noFill/>
            </a:rPr>
            <a:t> </a:t>
          </a:r>
        </a:p>
      </dgm:t>
    </dgm:pt>
    <dgm:pt modelId="{A50B534C-0D0A-4905-983A-4BD77B32BA9E}" type="parTrans" cxnId="{52EF22CF-D976-420C-95A0-2137A32CD8D4}">
      <dgm:prSet/>
      <dgm:spPr/>
      <dgm:t>
        <a:bodyPr/>
        <a:lstStyle/>
        <a:p>
          <a:endParaRPr lang="en-US"/>
        </a:p>
      </dgm:t>
    </dgm:pt>
    <dgm:pt modelId="{83F7EE0E-39E1-48D7-85C5-32E357555128}" type="sibTrans" cxnId="{52EF22CF-D976-420C-95A0-2137A32CD8D4}">
      <dgm:prSet/>
      <dgm:spPr/>
      <dgm:t>
        <a:bodyPr/>
        <a:lstStyle/>
        <a:p>
          <a:endParaRPr lang="en-US"/>
        </a:p>
      </dgm:t>
    </dgm:pt>
    <dgm:pt modelId="{973F7EF4-7CD4-4924-A86E-6E1BFF371C92}">
      <dgm:prSet phldrT="[Text]"/>
      <dgm:spPr>
        <a:blipFill rotWithShape="0">
          <a:blip xmlns:r="http://schemas.openxmlformats.org/officeDocument/2006/relationships" r:embed="rId2"/>
          <a:stretch>
            <a:fillRect r="-926"/>
          </a:stretch>
        </a:blipFill>
      </dgm:spPr>
      <dgm:t>
        <a:bodyPr/>
        <a:lstStyle/>
        <a:p>
          <a:r>
            <a:rPr lang="en-US">
              <a:noFill/>
            </a:rPr>
            <a:t> </a:t>
          </a:r>
        </a:p>
      </dgm:t>
    </dgm:pt>
    <dgm:pt modelId="{C691B01B-0A34-401B-BF97-9BF321A3110F}" type="parTrans" cxnId="{89740BFD-F808-465A-9DDF-CAA7DD4D78DF}">
      <dgm:prSet/>
      <dgm:spPr/>
      <dgm:t>
        <a:bodyPr/>
        <a:lstStyle/>
        <a:p>
          <a:endParaRPr lang="en-US"/>
        </a:p>
      </dgm:t>
    </dgm:pt>
    <dgm:pt modelId="{515FC73D-148A-4365-BAF2-BF7CAF6CC628}" type="sibTrans" cxnId="{89740BFD-F808-465A-9DDF-CAA7DD4D78DF}">
      <dgm:prSet/>
      <dgm:spPr/>
      <dgm:t>
        <a:bodyPr/>
        <a:lstStyle/>
        <a:p>
          <a:endParaRPr lang="en-US"/>
        </a:p>
      </dgm:t>
    </dgm:pt>
    <dgm:pt modelId="{4F9DD580-9CC2-4F82-817C-AF1E145D8FF5}" type="pres">
      <dgm:prSet presAssocID="{1F065C2E-BFCD-43EF-9790-75441D04B15F}" presName="Name0" presStyleCnt="0">
        <dgm:presLayoutVars>
          <dgm:dir/>
          <dgm:resizeHandles val="exact"/>
        </dgm:presLayoutVars>
      </dgm:prSet>
      <dgm:spPr/>
      <dgm:t>
        <a:bodyPr/>
        <a:lstStyle/>
        <a:p>
          <a:endParaRPr lang="en-US"/>
        </a:p>
      </dgm:t>
    </dgm:pt>
    <dgm:pt modelId="{82466DA2-F31A-4BAD-A150-543EEB72E05E}" type="pres">
      <dgm:prSet presAssocID="{95A048BE-61B8-4729-951A-A3469BF7D33A}" presName="composite" presStyleCnt="0"/>
      <dgm:spPr/>
    </dgm:pt>
    <dgm:pt modelId="{4C235D2E-AF8E-4E48-B196-257081F248B0}" type="pres">
      <dgm:prSet presAssocID="{95A048BE-61B8-4729-951A-A3469BF7D33A}" presName="rect1" presStyleLbl="trAlignAcc1" presStyleIdx="0" presStyleCnt="3">
        <dgm:presLayoutVars>
          <dgm:bulletEnabled val="1"/>
        </dgm:presLayoutVars>
      </dgm:prSet>
      <dgm:spPr/>
      <dgm:t>
        <a:bodyPr/>
        <a:lstStyle/>
        <a:p>
          <a:endParaRPr lang="en-US"/>
        </a:p>
      </dgm:t>
    </dgm:pt>
    <dgm:pt modelId="{09A0D4EE-5033-4CCE-8EFF-9C9E0C048DBD}" type="pres">
      <dgm:prSet presAssocID="{95A048BE-61B8-4729-951A-A3469BF7D33A}" presName="rect2" presStyleLbl="fgImgPlace1" presStyleIdx="0" presStyleCnt="3"/>
      <dgm:spPr/>
    </dgm:pt>
    <dgm:pt modelId="{57CC5ACB-59CC-4D50-B7D6-BB05A1B144EF}" type="pres">
      <dgm:prSet presAssocID="{40A4757B-21AF-42D7-88A4-462C80E236B6}" presName="sibTrans" presStyleCnt="0"/>
      <dgm:spPr/>
    </dgm:pt>
    <dgm:pt modelId="{88027E7C-E068-4CE1-A6C2-743B4E9AC171}" type="pres">
      <dgm:prSet presAssocID="{D643F0AD-21BB-4F6E-940A-213CDD8FC570}" presName="composite" presStyleCnt="0"/>
      <dgm:spPr/>
    </dgm:pt>
    <dgm:pt modelId="{B4463ED7-C7D0-4A35-9063-8D4C76B2A646}" type="pres">
      <dgm:prSet presAssocID="{D643F0AD-21BB-4F6E-940A-213CDD8FC570}" presName="rect1" presStyleLbl="trAlignAcc1" presStyleIdx="1" presStyleCnt="3">
        <dgm:presLayoutVars>
          <dgm:bulletEnabled val="1"/>
        </dgm:presLayoutVars>
      </dgm:prSet>
      <dgm:spPr/>
      <dgm:t>
        <a:bodyPr/>
        <a:lstStyle/>
        <a:p>
          <a:endParaRPr lang="en-US"/>
        </a:p>
      </dgm:t>
    </dgm:pt>
    <dgm:pt modelId="{94194784-8CF8-4016-B8B2-60F38826A5E0}" type="pres">
      <dgm:prSet presAssocID="{D643F0AD-21BB-4F6E-940A-213CDD8FC570}" presName="rect2" presStyleLbl="fgImgPlace1" presStyleIdx="1" presStyleCnt="3"/>
      <dgm:spPr/>
    </dgm:pt>
    <dgm:pt modelId="{05D27261-A49E-4DE0-BAC9-D08FA0ADDFA9}" type="pres">
      <dgm:prSet presAssocID="{83F7EE0E-39E1-48D7-85C5-32E357555128}" presName="sibTrans" presStyleCnt="0"/>
      <dgm:spPr/>
    </dgm:pt>
    <dgm:pt modelId="{1D205E60-80F9-4293-BABB-28FCCB2126BB}" type="pres">
      <dgm:prSet presAssocID="{973F7EF4-7CD4-4924-A86E-6E1BFF371C92}" presName="composite" presStyleCnt="0"/>
      <dgm:spPr/>
    </dgm:pt>
    <dgm:pt modelId="{7CFF4384-B27A-4D5F-9FE8-365C5148D08B}" type="pres">
      <dgm:prSet presAssocID="{973F7EF4-7CD4-4924-A86E-6E1BFF371C92}" presName="rect1" presStyleLbl="trAlignAcc1" presStyleIdx="2" presStyleCnt="3">
        <dgm:presLayoutVars>
          <dgm:bulletEnabled val="1"/>
        </dgm:presLayoutVars>
      </dgm:prSet>
      <dgm:spPr/>
      <dgm:t>
        <a:bodyPr/>
        <a:lstStyle/>
        <a:p>
          <a:endParaRPr lang="en-US"/>
        </a:p>
      </dgm:t>
    </dgm:pt>
    <dgm:pt modelId="{8FC99BDA-A81D-4F83-87BC-90FD23BF2AE1}" type="pres">
      <dgm:prSet presAssocID="{973F7EF4-7CD4-4924-A86E-6E1BFF371C92}" presName="rect2" presStyleLbl="fgImgPlace1" presStyleIdx="2" presStyleCnt="3"/>
      <dgm:spPr/>
    </dgm:pt>
  </dgm:ptLst>
  <dgm:cxnLst>
    <dgm:cxn modelId="{52EF22CF-D976-420C-95A0-2137A32CD8D4}" srcId="{1F065C2E-BFCD-43EF-9790-75441D04B15F}" destId="{D643F0AD-21BB-4F6E-940A-213CDD8FC570}" srcOrd="1" destOrd="0" parTransId="{A50B534C-0D0A-4905-983A-4BD77B32BA9E}" sibTransId="{83F7EE0E-39E1-48D7-85C5-32E357555128}"/>
    <dgm:cxn modelId="{FF36625F-7C03-475B-B547-3AFFF7A26F64}" type="presOf" srcId="{95A048BE-61B8-4729-951A-A3469BF7D33A}" destId="{4C235D2E-AF8E-4E48-B196-257081F248B0}" srcOrd="0" destOrd="0" presId="urn:microsoft.com/office/officeart/2008/layout/PictureStrips"/>
    <dgm:cxn modelId="{7B8E5527-BE79-4F4E-AD70-31B6E0F2FB47}" type="presOf" srcId="{D643F0AD-21BB-4F6E-940A-213CDD8FC570}" destId="{B4463ED7-C7D0-4A35-9063-8D4C76B2A646}" srcOrd="0" destOrd="0" presId="urn:microsoft.com/office/officeart/2008/layout/PictureStrips"/>
    <dgm:cxn modelId="{B7E16911-05D7-4835-A682-00CF882F06A2}" type="presOf" srcId="{1F065C2E-BFCD-43EF-9790-75441D04B15F}" destId="{4F9DD580-9CC2-4F82-817C-AF1E145D8FF5}" srcOrd="0" destOrd="0" presId="urn:microsoft.com/office/officeart/2008/layout/PictureStrips"/>
    <dgm:cxn modelId="{88B74659-5AE5-4396-AF27-AAD32F35529F}" srcId="{1F065C2E-BFCD-43EF-9790-75441D04B15F}" destId="{95A048BE-61B8-4729-951A-A3469BF7D33A}" srcOrd="0" destOrd="0" parTransId="{B6E95F8D-D8C3-4501-818F-9AC2E18D7D58}" sibTransId="{40A4757B-21AF-42D7-88A4-462C80E236B6}"/>
    <dgm:cxn modelId="{89740BFD-F808-465A-9DDF-CAA7DD4D78DF}" srcId="{1F065C2E-BFCD-43EF-9790-75441D04B15F}" destId="{973F7EF4-7CD4-4924-A86E-6E1BFF371C92}" srcOrd="2" destOrd="0" parTransId="{C691B01B-0A34-401B-BF97-9BF321A3110F}" sibTransId="{515FC73D-148A-4365-BAF2-BF7CAF6CC628}"/>
    <dgm:cxn modelId="{911024D5-7331-4BB5-9DBE-94E7E0351F36}" type="presOf" srcId="{973F7EF4-7CD4-4924-A86E-6E1BFF371C92}" destId="{7CFF4384-B27A-4D5F-9FE8-365C5148D08B}" srcOrd="0" destOrd="0" presId="urn:microsoft.com/office/officeart/2008/layout/PictureStrips"/>
    <dgm:cxn modelId="{66CD2DE9-6426-45D8-8B1C-43CF81D214AC}" type="presParOf" srcId="{4F9DD580-9CC2-4F82-817C-AF1E145D8FF5}" destId="{82466DA2-F31A-4BAD-A150-543EEB72E05E}" srcOrd="0" destOrd="0" presId="urn:microsoft.com/office/officeart/2008/layout/PictureStrips"/>
    <dgm:cxn modelId="{9E07A0E6-68EB-4A31-9844-97D696F6B7DD}" type="presParOf" srcId="{82466DA2-F31A-4BAD-A150-543EEB72E05E}" destId="{4C235D2E-AF8E-4E48-B196-257081F248B0}" srcOrd="0" destOrd="0" presId="urn:microsoft.com/office/officeart/2008/layout/PictureStrips"/>
    <dgm:cxn modelId="{55CA9CE9-0A40-41B4-8376-DA4EAA5293E0}" type="presParOf" srcId="{82466DA2-F31A-4BAD-A150-543EEB72E05E}" destId="{09A0D4EE-5033-4CCE-8EFF-9C9E0C048DBD}" srcOrd="1" destOrd="0" presId="urn:microsoft.com/office/officeart/2008/layout/PictureStrips"/>
    <dgm:cxn modelId="{1241CC10-7E86-4663-BA32-D2240FE0A1DA}" type="presParOf" srcId="{4F9DD580-9CC2-4F82-817C-AF1E145D8FF5}" destId="{57CC5ACB-59CC-4D50-B7D6-BB05A1B144EF}" srcOrd="1" destOrd="0" presId="urn:microsoft.com/office/officeart/2008/layout/PictureStrips"/>
    <dgm:cxn modelId="{060F4A90-2ABF-41B6-8C75-63CEBDDEF90E}" type="presParOf" srcId="{4F9DD580-9CC2-4F82-817C-AF1E145D8FF5}" destId="{88027E7C-E068-4CE1-A6C2-743B4E9AC171}" srcOrd="2" destOrd="0" presId="urn:microsoft.com/office/officeart/2008/layout/PictureStrips"/>
    <dgm:cxn modelId="{3EDF1181-1822-4375-ABD6-BE95223FFB44}" type="presParOf" srcId="{88027E7C-E068-4CE1-A6C2-743B4E9AC171}" destId="{B4463ED7-C7D0-4A35-9063-8D4C76B2A646}" srcOrd="0" destOrd="0" presId="urn:microsoft.com/office/officeart/2008/layout/PictureStrips"/>
    <dgm:cxn modelId="{5C44F2D6-BE69-453C-A7A4-316CFE084E4C}" type="presParOf" srcId="{88027E7C-E068-4CE1-A6C2-743B4E9AC171}" destId="{94194784-8CF8-4016-B8B2-60F38826A5E0}" srcOrd="1" destOrd="0" presId="urn:microsoft.com/office/officeart/2008/layout/PictureStrips"/>
    <dgm:cxn modelId="{1717DA36-4E60-4E19-B4F0-BAEFCF88C26A}" type="presParOf" srcId="{4F9DD580-9CC2-4F82-817C-AF1E145D8FF5}" destId="{05D27261-A49E-4DE0-BAC9-D08FA0ADDFA9}" srcOrd="3" destOrd="0" presId="urn:microsoft.com/office/officeart/2008/layout/PictureStrips"/>
    <dgm:cxn modelId="{60F5DEEE-2832-4E08-918D-4C8EC28BE8D9}" type="presParOf" srcId="{4F9DD580-9CC2-4F82-817C-AF1E145D8FF5}" destId="{1D205E60-80F9-4293-BABB-28FCCB2126BB}" srcOrd="4" destOrd="0" presId="urn:microsoft.com/office/officeart/2008/layout/PictureStrips"/>
    <dgm:cxn modelId="{F574E3FE-B4FA-49AF-80FB-AD4DD949FECC}" type="presParOf" srcId="{1D205E60-80F9-4293-BABB-28FCCB2126BB}" destId="{7CFF4384-B27A-4D5F-9FE8-365C5148D08B}" srcOrd="0" destOrd="0" presId="urn:microsoft.com/office/officeart/2008/layout/PictureStrips"/>
    <dgm:cxn modelId="{64D82A29-E997-4A0A-92E8-B71112811C03}" type="presParOf" srcId="{1D205E60-80F9-4293-BABB-28FCCB2126BB}" destId="{8FC99BDA-A81D-4F83-87BC-90FD23BF2AE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EF834-B5E5-4B34-9611-CADDEAE78F7E}">
      <dsp:nvSpPr>
        <dsp:cNvPr id="0" name=""/>
        <dsp:cNvSpPr/>
      </dsp:nvSpPr>
      <dsp:spPr>
        <a:xfrm>
          <a:off x="0" y="246102"/>
          <a:ext cx="9635786"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Global Methods</a:t>
          </a:r>
          <a:endParaRPr lang="en-US" sz="3500" kern="1200" dirty="0"/>
        </a:p>
      </dsp:txBody>
      <dsp:txXfrm>
        <a:off x="40980" y="287082"/>
        <a:ext cx="9553826" cy="757514"/>
      </dsp:txXfrm>
    </dsp:sp>
    <dsp:sp modelId="{DD33DABF-A3E9-4CF9-8912-E78379143ADB}">
      <dsp:nvSpPr>
        <dsp:cNvPr id="0" name=""/>
        <dsp:cNvSpPr/>
      </dsp:nvSpPr>
      <dsp:spPr>
        <a:xfrm>
          <a:off x="0" y="1115433"/>
          <a:ext cx="9635786" cy="17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93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Assume equal importance of all pairwise distances</a:t>
          </a:r>
          <a:endParaRPr lang="en-US" sz="2700" kern="1200" dirty="0"/>
        </a:p>
        <a:p>
          <a:pPr marL="228600" lvl="1" indent="-228600" algn="l" defTabSz="1200150">
            <a:lnSpc>
              <a:spcPct val="90000"/>
            </a:lnSpc>
            <a:spcBef>
              <a:spcPct val="0"/>
            </a:spcBef>
            <a:spcAft>
              <a:spcPct val="20000"/>
            </a:spcAft>
            <a:buChar char="••"/>
          </a:pPr>
          <a:r>
            <a:rPr lang="en-US" sz="2700" kern="1200" dirty="0" smtClean="0"/>
            <a:t>Choose the low dimension pairwise distances to fit the high dimension ones (using magnitude or rank order)</a:t>
          </a:r>
          <a:endParaRPr lang="en-US" sz="2700" kern="1200" dirty="0"/>
        </a:p>
        <a:p>
          <a:pPr marL="228600" lvl="1" indent="-228600" algn="l" defTabSz="1200150">
            <a:lnSpc>
              <a:spcPct val="90000"/>
            </a:lnSpc>
            <a:spcBef>
              <a:spcPct val="0"/>
            </a:spcBef>
            <a:spcAft>
              <a:spcPct val="20000"/>
            </a:spcAft>
            <a:buChar char="••"/>
          </a:pPr>
          <a:endParaRPr lang="en-US" sz="2700" kern="1200" dirty="0"/>
        </a:p>
      </dsp:txBody>
      <dsp:txXfrm>
        <a:off x="0" y="1115433"/>
        <a:ext cx="9635786" cy="1775025"/>
      </dsp:txXfrm>
    </dsp:sp>
    <dsp:sp modelId="{7C1E7D3E-DF97-4683-BB9B-15256C09E025}">
      <dsp:nvSpPr>
        <dsp:cNvPr id="0" name=""/>
        <dsp:cNvSpPr/>
      </dsp:nvSpPr>
      <dsp:spPr>
        <a:xfrm>
          <a:off x="0" y="2650512"/>
          <a:ext cx="9635786"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Local Methods</a:t>
          </a:r>
          <a:endParaRPr lang="en-US" sz="3500" kern="1200" dirty="0"/>
        </a:p>
      </dsp:txBody>
      <dsp:txXfrm>
        <a:off x="40980" y="2691492"/>
        <a:ext cx="9553826" cy="757514"/>
      </dsp:txXfrm>
    </dsp:sp>
    <dsp:sp modelId="{AAF48CD6-4554-4383-B688-63BA61B791A8}">
      <dsp:nvSpPr>
        <dsp:cNvPr id="0" name=""/>
        <dsp:cNvSpPr/>
      </dsp:nvSpPr>
      <dsp:spPr>
        <a:xfrm>
          <a:off x="0" y="3729933"/>
          <a:ext cx="9635786"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93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Assume</a:t>
          </a:r>
          <a:r>
            <a:rPr lang="en-US" sz="2700" kern="1200" baseline="0" dirty="0" smtClean="0"/>
            <a:t> only the local distances are reliable in high dimension</a:t>
          </a:r>
          <a:endParaRPr lang="en-US" sz="2700" kern="1200" dirty="0"/>
        </a:p>
        <a:p>
          <a:pPr marL="228600" lvl="1" indent="-228600" algn="l" defTabSz="1200150">
            <a:lnSpc>
              <a:spcPct val="90000"/>
            </a:lnSpc>
            <a:spcBef>
              <a:spcPct val="0"/>
            </a:spcBef>
            <a:spcAft>
              <a:spcPct val="20000"/>
            </a:spcAft>
            <a:buChar char="••"/>
          </a:pPr>
          <a:r>
            <a:rPr lang="en-US" sz="2700" kern="1200" dirty="0" smtClean="0"/>
            <a:t>Puts more weight on modeling the local distances correctly</a:t>
          </a:r>
          <a:endParaRPr lang="en-US" sz="2700" kern="1200" dirty="0"/>
        </a:p>
        <a:p>
          <a:pPr marL="228600" lvl="1" indent="-228600" algn="l" defTabSz="1200150">
            <a:lnSpc>
              <a:spcPct val="90000"/>
            </a:lnSpc>
            <a:spcBef>
              <a:spcPct val="0"/>
            </a:spcBef>
            <a:spcAft>
              <a:spcPct val="20000"/>
            </a:spcAft>
            <a:buChar char="••"/>
          </a:pPr>
          <a:endParaRPr lang="en-US" sz="2700" kern="1200" dirty="0"/>
        </a:p>
      </dsp:txBody>
      <dsp:txXfrm>
        <a:off x="0" y="3729933"/>
        <a:ext cx="9635786" cy="1412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35D2E-AF8E-4E48-B196-257081F248B0}">
      <dsp:nvSpPr>
        <dsp:cNvPr id="0" name=""/>
        <dsp:cNvSpPr/>
      </dsp:nvSpPr>
      <dsp:spPr>
        <a:xfrm>
          <a:off x="1780676" y="307956"/>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Find K-nearest Neighbors</a:t>
          </a:r>
          <a:endParaRPr lang="en-US" sz="2200" kern="1200" dirty="0"/>
        </a:p>
      </dsp:txBody>
      <dsp:txXfrm>
        <a:off x="1780676" y="307956"/>
        <a:ext cx="3942977" cy="1232180"/>
      </dsp:txXfrm>
    </dsp:sp>
    <dsp:sp modelId="{09A0D4EE-5033-4CCE-8EFF-9C9E0C048DBD}">
      <dsp:nvSpPr>
        <dsp:cNvPr id="0" name=""/>
        <dsp:cNvSpPr/>
      </dsp:nvSpPr>
      <dsp:spPr>
        <a:xfrm>
          <a:off x="1616385" y="129974"/>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63ED7-C7D0-4A35-9063-8D4C76B2A646}">
      <dsp:nvSpPr>
        <dsp:cNvPr id="0" name=""/>
        <dsp:cNvSpPr/>
      </dsp:nvSpPr>
      <dsp:spPr>
        <a:xfrm>
          <a:off x="1780676" y="1859134"/>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83820" rIns="83820" bIns="83820" numCol="1" spcCol="1270" anchor="ctr" anchorCtr="0">
          <a:noAutofit/>
        </a:bodyPr>
        <a:lstStyle/>
        <a:p>
          <a:pPr lvl="0" algn="l" defTabSz="977900">
            <a:lnSpc>
              <a:spcPct val="90000"/>
            </a:lnSpc>
            <a:spcBef>
              <a:spcPct val="0"/>
            </a:spcBef>
            <a:spcAft>
              <a:spcPct val="35000"/>
            </a:spcAft>
          </a:pPr>
          <a:r>
            <a:rPr lang="en-US" altLang="zh-TW" sz="2200" kern="1200" dirty="0" smtClean="0">
              <a:ea typeface="新細明體" charset="-120"/>
            </a:rPr>
            <a:t>Estimate local properties of manifold by looking at neighborhoods found </a:t>
          </a:r>
          <a:endParaRPr lang="en-US" sz="2200" kern="1200" dirty="0"/>
        </a:p>
      </dsp:txBody>
      <dsp:txXfrm>
        <a:off x="1780676" y="1859134"/>
        <a:ext cx="3942977" cy="1232180"/>
      </dsp:txXfrm>
    </dsp:sp>
    <dsp:sp modelId="{94194784-8CF8-4016-B8B2-60F38826A5E0}">
      <dsp:nvSpPr>
        <dsp:cNvPr id="0" name=""/>
        <dsp:cNvSpPr/>
      </dsp:nvSpPr>
      <dsp:spPr>
        <a:xfrm>
          <a:off x="1616385" y="1681153"/>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F4384-B27A-4D5F-9FE8-365C5148D08B}">
      <dsp:nvSpPr>
        <dsp:cNvPr id="0" name=""/>
        <dsp:cNvSpPr/>
      </dsp:nvSpPr>
      <dsp:spPr>
        <a:xfrm>
          <a:off x="1780676" y="3410312"/>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83820" rIns="83820" bIns="83820" numCol="1" spcCol="1270" anchor="ctr" anchorCtr="0">
          <a:noAutofit/>
        </a:bodyPr>
        <a:lstStyle/>
        <a:p>
          <a:pPr lvl="0" algn="l" defTabSz="977900">
            <a:lnSpc>
              <a:spcPct val="90000"/>
            </a:lnSpc>
            <a:spcBef>
              <a:spcPct val="0"/>
            </a:spcBef>
            <a:spcAft>
              <a:spcPct val="35000"/>
            </a:spcAft>
          </a:pPr>
          <a:r>
            <a:rPr lang="en-US" altLang="zh-TW" sz="2200" kern="1200" dirty="0" smtClean="0">
              <a:ea typeface="新細明體" charset="-120"/>
            </a:rPr>
            <a:t>Find a global embedding that preserves the properties found in Step 2.</a:t>
          </a:r>
          <a:endParaRPr lang="en-US" sz="2200" kern="1200" dirty="0"/>
        </a:p>
      </dsp:txBody>
      <dsp:txXfrm>
        <a:off x="1780676" y="3410312"/>
        <a:ext cx="3942977" cy="1232180"/>
      </dsp:txXfrm>
    </dsp:sp>
    <dsp:sp modelId="{8FC99BDA-A81D-4F83-87BC-90FD23BF2AE1}">
      <dsp:nvSpPr>
        <dsp:cNvPr id="0" name=""/>
        <dsp:cNvSpPr/>
      </dsp:nvSpPr>
      <dsp:spPr>
        <a:xfrm>
          <a:off x="1616385" y="3232331"/>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35D2E-AF8E-4E48-B196-257081F248B0}">
      <dsp:nvSpPr>
        <dsp:cNvPr id="0" name=""/>
        <dsp:cNvSpPr/>
      </dsp:nvSpPr>
      <dsp:spPr>
        <a:xfrm>
          <a:off x="1780676" y="307956"/>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Find K-nearest Neighbors</a:t>
          </a:r>
          <a:endParaRPr lang="en-US" sz="1900" kern="1200" dirty="0"/>
        </a:p>
      </dsp:txBody>
      <dsp:txXfrm>
        <a:off x="1780676" y="307956"/>
        <a:ext cx="3942977" cy="1232180"/>
      </dsp:txXfrm>
    </dsp:sp>
    <dsp:sp modelId="{09A0D4EE-5033-4CCE-8EFF-9C9E0C048DBD}">
      <dsp:nvSpPr>
        <dsp:cNvPr id="0" name=""/>
        <dsp:cNvSpPr/>
      </dsp:nvSpPr>
      <dsp:spPr>
        <a:xfrm>
          <a:off x="1616385" y="129974"/>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63ED7-C7D0-4A35-9063-8D4C76B2A646}">
      <dsp:nvSpPr>
        <dsp:cNvPr id="0" name=""/>
        <dsp:cNvSpPr/>
      </dsp:nvSpPr>
      <dsp:spPr>
        <a:xfrm>
          <a:off x="1780676" y="1859134"/>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Construct</a:t>
          </a:r>
          <a:r>
            <a:rPr lang="en-US" sz="1900" kern="1200" baseline="0" dirty="0" smtClean="0"/>
            <a:t> a neighborhood graph and compute the shortest path between any two vertices</a:t>
          </a:r>
          <a:endParaRPr lang="en-US" sz="1900" kern="1200" dirty="0"/>
        </a:p>
      </dsp:txBody>
      <dsp:txXfrm>
        <a:off x="1780676" y="1859134"/>
        <a:ext cx="3942977" cy="1232180"/>
      </dsp:txXfrm>
    </dsp:sp>
    <dsp:sp modelId="{94194784-8CF8-4016-B8B2-60F38826A5E0}">
      <dsp:nvSpPr>
        <dsp:cNvPr id="0" name=""/>
        <dsp:cNvSpPr/>
      </dsp:nvSpPr>
      <dsp:spPr>
        <a:xfrm>
          <a:off x="1616385" y="1681153"/>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F4384-B27A-4D5F-9FE8-365C5148D08B}">
      <dsp:nvSpPr>
        <dsp:cNvPr id="0" name=""/>
        <dsp:cNvSpPr/>
      </dsp:nvSpPr>
      <dsp:spPr>
        <a:xfrm>
          <a:off x="1780676" y="3410312"/>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72390" rIns="72390" bIns="72390" numCol="1" spcCol="1270" anchor="ctr" anchorCtr="0">
          <a:noAutofit/>
        </a:bodyPr>
        <a:lstStyle/>
        <a:p>
          <a:pPr lvl="0" algn="l" defTabSz="844550">
            <a:lnSpc>
              <a:spcPct val="90000"/>
            </a:lnSpc>
            <a:spcBef>
              <a:spcPct val="0"/>
            </a:spcBef>
            <a:spcAft>
              <a:spcPct val="35000"/>
            </a:spcAft>
          </a:pPr>
          <a:r>
            <a:rPr lang="en-US" altLang="zh-TW" sz="1900" kern="1200" dirty="0" smtClean="0">
              <a:ea typeface="新細明體" charset="-120"/>
            </a:rPr>
            <a:t>Find a global embedding that preserves the properties found in Step 2 (may use MDS)</a:t>
          </a:r>
          <a:endParaRPr lang="en-US" sz="1900" kern="1200" dirty="0"/>
        </a:p>
      </dsp:txBody>
      <dsp:txXfrm>
        <a:off x="1780676" y="3410312"/>
        <a:ext cx="3942977" cy="1232180"/>
      </dsp:txXfrm>
    </dsp:sp>
    <dsp:sp modelId="{8FC99BDA-A81D-4F83-87BC-90FD23BF2AE1}">
      <dsp:nvSpPr>
        <dsp:cNvPr id="0" name=""/>
        <dsp:cNvSpPr/>
      </dsp:nvSpPr>
      <dsp:spPr>
        <a:xfrm>
          <a:off x="1616385" y="3232331"/>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35D2E-AF8E-4E48-B196-257081F248B0}">
      <dsp:nvSpPr>
        <dsp:cNvPr id="0" name=""/>
        <dsp:cNvSpPr/>
      </dsp:nvSpPr>
      <dsp:spPr>
        <a:xfrm>
          <a:off x="1780676" y="307956"/>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Find the neighbors of each data point </a:t>
          </a:r>
          <a:endParaRPr lang="en-US" sz="1700" kern="1200" dirty="0"/>
        </a:p>
      </dsp:txBody>
      <dsp:txXfrm>
        <a:off x="1780676" y="307956"/>
        <a:ext cx="3942977" cy="1232180"/>
      </dsp:txXfrm>
    </dsp:sp>
    <dsp:sp modelId="{09A0D4EE-5033-4CCE-8EFF-9C9E0C048DBD}">
      <dsp:nvSpPr>
        <dsp:cNvPr id="0" name=""/>
        <dsp:cNvSpPr/>
      </dsp:nvSpPr>
      <dsp:spPr>
        <a:xfrm>
          <a:off x="1616385" y="129974"/>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63ED7-C7D0-4A35-9063-8D4C76B2A646}">
      <dsp:nvSpPr>
        <dsp:cNvPr id="0" name=""/>
        <dsp:cNvSpPr/>
      </dsp:nvSpPr>
      <dsp:spPr>
        <a:xfrm>
          <a:off x="1780676" y="1859134"/>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Compute the weights </a:t>
          </a:r>
          <a14:m xmlns:a14="http://schemas.microsoft.com/office/drawing/2010/main">
            <m:oMath xmlns:m="http://schemas.openxmlformats.org/officeDocument/2006/math">
              <m:sSub>
                <m:sSubPr>
                  <m:ctrlPr>
                    <a:rPr lang="en-US" altLang="zh-TW" sz="1700" b="0" i="1" kern="1200" smtClean="0">
                      <a:latin typeface="Cambria Math" panose="02040503050406030204" pitchFamily="18" charset="0"/>
                      <a:ea typeface="新細明體" charset="-120"/>
                    </a:rPr>
                  </m:ctrlPr>
                </m:sSubPr>
                <m:e>
                  <m:r>
                    <a:rPr lang="en-US" altLang="zh-TW" sz="1700" b="0" i="1" kern="1200" smtClean="0">
                      <a:latin typeface="Cambria Math" panose="02040503050406030204" pitchFamily="18" charset="0"/>
                      <a:ea typeface="新細明體" charset="-120"/>
                    </a:rPr>
                    <m:t>𝑊</m:t>
                  </m:r>
                </m:e>
                <m:sub>
                  <m:r>
                    <a:rPr lang="en-US" altLang="zh-TW" sz="1700" b="0" i="1" kern="1200" smtClean="0">
                      <a:latin typeface="Cambria Math" panose="02040503050406030204" pitchFamily="18" charset="0"/>
                      <a:ea typeface="新細明體" charset="-120"/>
                    </a:rPr>
                    <m:t>𝑖𝑗</m:t>
                  </m:r>
                </m:sub>
              </m:sSub>
            </m:oMath>
          </a14:m>
          <a:r>
            <a:rPr lang="en-US" sz="1700" kern="1200" dirty="0" smtClean="0"/>
            <a:t> that best reconstruct each data point from its neighbors, minimizing the cost by constrained linear fits </a:t>
          </a:r>
          <a:endParaRPr lang="en-US" sz="1700" kern="1200" dirty="0"/>
        </a:p>
      </dsp:txBody>
      <dsp:txXfrm>
        <a:off x="1780676" y="1859134"/>
        <a:ext cx="3942977" cy="1232180"/>
      </dsp:txXfrm>
    </dsp:sp>
    <dsp:sp modelId="{94194784-8CF8-4016-B8B2-60F38826A5E0}">
      <dsp:nvSpPr>
        <dsp:cNvPr id="0" name=""/>
        <dsp:cNvSpPr/>
      </dsp:nvSpPr>
      <dsp:spPr>
        <a:xfrm>
          <a:off x="1616385" y="1681153"/>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F4384-B27A-4D5F-9FE8-365C5148D08B}">
      <dsp:nvSpPr>
        <dsp:cNvPr id="0" name=""/>
        <dsp:cNvSpPr/>
      </dsp:nvSpPr>
      <dsp:spPr>
        <a:xfrm>
          <a:off x="1780676" y="3410312"/>
          <a:ext cx="3942977" cy="1232180"/>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597" tIns="64770" rIns="64770" bIns="64770" numCol="1" spcCol="1270" anchor="ctr" anchorCtr="0">
          <a:noAutofit/>
        </a:bodyPr>
        <a:lstStyle/>
        <a:p>
          <a:pPr lvl="0" algn="l" defTabSz="755650">
            <a:lnSpc>
              <a:spcPct val="90000"/>
            </a:lnSpc>
            <a:spcBef>
              <a:spcPct val="0"/>
            </a:spcBef>
            <a:spcAft>
              <a:spcPct val="35000"/>
            </a:spcAft>
          </a:pPr>
          <a:r>
            <a:rPr lang="en-US" altLang="zh-TW" sz="1700" kern="1200" dirty="0" smtClean="0">
              <a:ea typeface="新細明體" charset="-120"/>
            </a:rPr>
            <a:t>Compute output vectors best reconstructed by the weights </a:t>
          </a:r>
          <a14:m xmlns:a14="http://schemas.microsoft.com/office/drawing/2010/main">
            <m:oMath xmlns:m="http://schemas.openxmlformats.org/officeDocument/2006/math">
              <m:sSub>
                <m:sSubPr>
                  <m:ctrlPr>
                    <a:rPr lang="en-US" altLang="zh-TW" sz="1700" b="0" i="1" kern="1200" smtClean="0">
                      <a:latin typeface="Cambria Math" panose="02040503050406030204" pitchFamily="18" charset="0"/>
                      <a:ea typeface="新細明體" charset="-120"/>
                    </a:rPr>
                  </m:ctrlPr>
                </m:sSubPr>
                <m:e>
                  <m:r>
                    <a:rPr lang="en-US" altLang="zh-TW" sz="1700" b="0" i="1" kern="1200" smtClean="0">
                      <a:latin typeface="Cambria Math" panose="02040503050406030204" pitchFamily="18" charset="0"/>
                      <a:ea typeface="新細明體" charset="-120"/>
                    </a:rPr>
                    <m:t>𝑊</m:t>
                  </m:r>
                </m:e>
                <m:sub>
                  <m:r>
                    <a:rPr lang="en-US" altLang="zh-TW" sz="1700" b="0" i="1" kern="1200" smtClean="0">
                      <a:latin typeface="Cambria Math" panose="02040503050406030204" pitchFamily="18" charset="0"/>
                      <a:ea typeface="新細明體" charset="-120"/>
                    </a:rPr>
                    <m:t>𝑖𝑗</m:t>
                  </m:r>
                </m:sub>
              </m:sSub>
            </m:oMath>
          </a14:m>
          <a:r>
            <a:rPr lang="en-US" altLang="zh-TW" sz="1700" kern="1200" dirty="0" smtClean="0">
              <a:ea typeface="新細明體" charset="-120"/>
            </a:rPr>
            <a:t>, minimizing</a:t>
          </a:r>
          <a:r>
            <a:rPr lang="en-US" altLang="zh-TW" sz="1700" b="0" kern="1200" dirty="0" smtClean="0">
              <a:ea typeface="新細明體" charset="-120"/>
            </a:rPr>
            <a:t> </a:t>
          </a:r>
          <a:r>
            <a:rPr lang="en-US" altLang="zh-TW" sz="1700" kern="1200" dirty="0" smtClean="0">
              <a:ea typeface="新細明體" charset="-120"/>
            </a:rPr>
            <a:t>the quadratic form by its bottom non-zero eigenvectors</a:t>
          </a:r>
          <a:endParaRPr lang="en-US" sz="1700" kern="1200" dirty="0"/>
        </a:p>
      </dsp:txBody>
      <dsp:txXfrm>
        <a:off x="1780676" y="3410312"/>
        <a:ext cx="3942977" cy="1232180"/>
      </dsp:txXfrm>
    </dsp:sp>
    <dsp:sp modelId="{8FC99BDA-A81D-4F83-87BC-90FD23BF2AE1}">
      <dsp:nvSpPr>
        <dsp:cNvPr id="0" name=""/>
        <dsp:cNvSpPr/>
      </dsp:nvSpPr>
      <dsp:spPr>
        <a:xfrm>
          <a:off x="1616385" y="3232331"/>
          <a:ext cx="862526" cy="1293789"/>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FD812-9D30-426C-8F9D-9DE5A3B7ED63}" type="datetimeFigureOut">
              <a:rPr lang="en-US" smtClean="0"/>
              <a:t>11/10/2015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F38F1-610B-4921-955D-E61348A8F3FE}" type="slidenum">
              <a:rPr lang="en-US" smtClean="0"/>
              <a:t>‹#›</a:t>
            </a:fld>
            <a:endParaRPr lang="en-US"/>
          </a:p>
        </p:txBody>
      </p:sp>
    </p:spTree>
    <p:extLst>
      <p:ext uri="{BB962C8B-B14F-4D97-AF65-F5344CB8AC3E}">
        <p14:creationId xmlns:p14="http://schemas.microsoft.com/office/powerpoint/2010/main" val="239389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Makes infeasible method feasible </a:t>
            </a:r>
          </a:p>
          <a:p>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9862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If</a:t>
            </a:r>
            <a:r>
              <a:rPr lang="en-IN" baseline="0" dirty="0" smtClean="0"/>
              <a:t> the X and Y matrix are transformed under invertible affine transformations then also the projections remains the same along the u and v </a:t>
            </a:r>
          </a:p>
          <a:p>
            <a:r>
              <a:rPr lang="en-IN" baseline="0" dirty="0" smtClean="0"/>
              <a:t>CCA can be seen as a variation of </a:t>
            </a:r>
            <a:r>
              <a:rPr lang="en-IN" baseline="0" dirty="0" err="1" smtClean="0"/>
              <a:t>pCA</a:t>
            </a:r>
            <a:r>
              <a:rPr lang="en-IN" baseline="0" dirty="0" smtClean="0"/>
              <a:t> so can be </a:t>
            </a:r>
            <a:r>
              <a:rPr lang="en-IN" baseline="0" dirty="0" err="1" smtClean="0"/>
              <a:t>kernelised</a:t>
            </a:r>
            <a:r>
              <a:rPr lang="en-IN" baseline="0" dirty="0" smtClean="0"/>
              <a:t> in the same way </a:t>
            </a:r>
          </a:p>
          <a:p>
            <a:endParaRPr lang="en-US" dirty="0" smtClean="0"/>
          </a:p>
          <a:p>
            <a:r>
              <a:rPr lang="en-US" dirty="0" smtClean="0"/>
              <a:t>Kernel CCA follows kernel PCA in spirit. The data x1 ∈ Rd1 , x2 ∈ Rd2 are mapped to feature spaces F1 and F2 by maps Φ1, Φ2, respectively (note that F1 and F2 may or may not be the same). Since the w1i ∈ F1, w2i ∈ F2 are used only to take projections, we can assume 3.6 Canonical Correlation Analysis 313 that they lie in the span of the data, so that there exist αp such that: </a:t>
            </a:r>
            <a:r>
              <a:rPr lang="en-US" dirty="0" err="1" smtClean="0"/>
              <a:t>wp</a:t>
            </a:r>
            <a:r>
              <a:rPr lang="en-US" dirty="0" smtClean="0"/>
              <a:t> = m </a:t>
            </a:r>
            <a:r>
              <a:rPr lang="en-US" dirty="0" err="1" smtClean="0"/>
              <a:t>i</a:t>
            </a:r>
            <a:r>
              <a:rPr lang="en-US" dirty="0" smtClean="0"/>
              <a:t>=1 α</a:t>
            </a:r>
            <a:r>
              <a:rPr lang="en-US" dirty="0" err="1" smtClean="0"/>
              <a:t>piΦp</a:t>
            </a:r>
            <a:r>
              <a:rPr lang="en-US" dirty="0" smtClean="0"/>
              <a:t>(</a:t>
            </a:r>
            <a:r>
              <a:rPr lang="en-US" dirty="0" err="1" smtClean="0"/>
              <a:t>xpi</a:t>
            </a:r>
            <a:r>
              <a:rPr lang="en-US" dirty="0" smtClean="0"/>
              <a:t>), (3.39) where we have dropped the index enumerating the w’s (and the corresponding index on the αs) for clarity. Thus, for a given solution, αp ∈ Rm. Since CCA depends only on inner products the Φ’s are never explicitly needed: </a:t>
            </a:r>
            <a:r>
              <a:rPr lang="en-US" dirty="0" err="1" smtClean="0"/>
              <a:t>wp</a:t>
            </a:r>
            <a:r>
              <a:rPr lang="en-US" dirty="0" smtClean="0"/>
              <a:t> · </a:t>
            </a:r>
            <a:r>
              <a:rPr lang="en-US" dirty="0" err="1" smtClean="0"/>
              <a:t>Φp</a:t>
            </a:r>
            <a:r>
              <a:rPr lang="en-US" dirty="0" smtClean="0"/>
              <a:t>(</a:t>
            </a:r>
            <a:r>
              <a:rPr lang="en-US" dirty="0" err="1" smtClean="0"/>
              <a:t>xpj</a:t>
            </a:r>
            <a:r>
              <a:rPr lang="en-US" dirty="0" smtClean="0"/>
              <a:t> ) = m </a:t>
            </a:r>
            <a:r>
              <a:rPr lang="en-US" dirty="0" err="1" smtClean="0"/>
              <a:t>i</a:t>
            </a:r>
            <a:r>
              <a:rPr lang="en-US" dirty="0" smtClean="0"/>
              <a:t>=1 α</a:t>
            </a:r>
            <a:r>
              <a:rPr lang="en-US" dirty="0" err="1" smtClean="0"/>
              <a:t>piΦp</a:t>
            </a:r>
            <a:r>
              <a:rPr lang="en-US" dirty="0" smtClean="0"/>
              <a:t>(</a:t>
            </a:r>
            <a:r>
              <a:rPr lang="en-US" dirty="0" err="1" smtClean="0"/>
              <a:t>xpi</a:t>
            </a:r>
            <a:r>
              <a:rPr lang="en-US" dirty="0" smtClean="0"/>
              <a:t>),</a:t>
            </a:r>
            <a:r>
              <a:rPr lang="en-US" dirty="0" err="1" smtClean="0"/>
              <a:t>Φp</a:t>
            </a:r>
            <a:r>
              <a:rPr lang="en-US" dirty="0" smtClean="0"/>
              <a:t>(</a:t>
            </a:r>
            <a:r>
              <a:rPr lang="en-US" dirty="0" err="1" smtClean="0"/>
              <a:t>xpj</a:t>
            </a:r>
            <a:r>
              <a:rPr lang="en-US" dirty="0" smtClean="0"/>
              <a:t> ) = m </a:t>
            </a:r>
            <a:r>
              <a:rPr lang="en-US" dirty="0" err="1" smtClean="0"/>
              <a:t>i</a:t>
            </a:r>
            <a:r>
              <a:rPr lang="en-US" dirty="0" smtClean="0"/>
              <a:t>=1 α</a:t>
            </a:r>
            <a:r>
              <a:rPr lang="en-US" dirty="0" err="1" smtClean="0"/>
              <a:t>piKp</a:t>
            </a:r>
            <a:r>
              <a:rPr lang="en-US" dirty="0" smtClean="0"/>
              <a:t>(</a:t>
            </a:r>
            <a:r>
              <a:rPr lang="en-US" dirty="0" err="1" smtClean="0"/>
              <a:t>xpi,xpj</a:t>
            </a:r>
            <a:r>
              <a:rPr lang="en-US" dirty="0" smtClean="0"/>
              <a:t> ). (3.40) Following the above analysis, but in the spaces </a:t>
            </a:r>
            <a:r>
              <a:rPr lang="en-US" dirty="0" err="1" smtClean="0"/>
              <a:t>Fp</a:t>
            </a:r>
            <a:r>
              <a:rPr lang="en-US" dirty="0" smtClean="0"/>
              <a:t>, yields: ρ = max α1,α2 α </a:t>
            </a:r>
            <a:br>
              <a:rPr lang="en-US" dirty="0" smtClean="0"/>
            </a:br>
            <a:r>
              <a:rPr lang="en-US" dirty="0" smtClean="0"/>
              <a:t>1K1K2α2 α 1K2 1α1α 2K2 2α2 ,</a:t>
            </a:r>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t>15</a:t>
            </a:fld>
            <a:endParaRPr lang="en-US"/>
          </a:p>
        </p:txBody>
      </p:sp>
    </p:spTree>
    <p:extLst>
      <p:ext uri="{BB962C8B-B14F-4D97-AF65-F5344CB8AC3E}">
        <p14:creationId xmlns:p14="http://schemas.microsoft.com/office/powerpoint/2010/main" val="385614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9EE5F-3548-4911-BC01-A61EB21B2402}" type="slidenum">
              <a:rPr lang="en-US" altLang="zh-CN"/>
              <a:pPr/>
              <a:t>16</a:t>
            </a:fld>
            <a:endParaRPr lang="en-US" altLang="zh-CN"/>
          </a:p>
        </p:txBody>
      </p:sp>
      <p:sp>
        <p:nvSpPr>
          <p:cNvPr id="41986" name="Rectangle 2"/>
          <p:cNvSpPr>
            <a:spLocks noGrp="1" noRot="1" noChangeAspect="1" noChangeArrowheads="1" noTextEdit="1"/>
          </p:cNvSpPr>
          <p:nvPr>
            <p:ph type="sldImg"/>
          </p:nvPr>
        </p:nvSpPr>
        <p:spPr>
          <a:xfrm>
            <a:off x="139700" y="768350"/>
            <a:ext cx="6819900" cy="3836988"/>
          </a:xfrm>
          <a:ln/>
        </p:spPr>
      </p:sp>
      <p:sp>
        <p:nvSpPr>
          <p:cNvPr id="41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7735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F4AE8-E1BE-4A0A-B313-ED47BBCA61A5}" type="slidenum">
              <a:rPr lang="en-US" altLang="zh-CN"/>
              <a:pPr/>
              <a:t>17</a:t>
            </a:fld>
            <a:endParaRPr lang="en-US" altLang="zh-CN"/>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496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Manifold : </a:t>
            </a:r>
            <a:r>
              <a:rPr lang="en-US" altLang="zh-TW" dirty="0" smtClean="0"/>
              <a:t>A manifold is a </a:t>
            </a:r>
            <a:r>
              <a:rPr lang="en-US" dirty="0" smtClean="0"/>
              <a:t>topological space which is locally Euclidean. In general, any object which is nearly "flat" on small scales is a manifold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Embedding:</a:t>
            </a:r>
            <a:r>
              <a:rPr lang="en-US" baseline="0" dirty="0" smtClean="0"/>
              <a:t> </a:t>
            </a:r>
            <a:r>
              <a:rPr lang="en-US" dirty="0" smtClean="0"/>
              <a:t>is a representation of a topological object, manifold, graph, field, etc. in a certain space in such a way that its connectivity or algebraic properties are preserved.</a:t>
            </a:r>
          </a:p>
          <a:p>
            <a:endParaRPr lang="en-US" dirty="0"/>
          </a:p>
        </p:txBody>
      </p:sp>
      <p:sp>
        <p:nvSpPr>
          <p:cNvPr id="4" name="Slide Number Placeholder 3"/>
          <p:cNvSpPr>
            <a:spLocks noGrp="1"/>
          </p:cNvSpPr>
          <p:nvPr>
            <p:ph type="sldNum" sz="quarter" idx="10"/>
          </p:nvPr>
        </p:nvSpPr>
        <p:spPr/>
        <p:txBody>
          <a:bodyPr/>
          <a:lstStyle/>
          <a:p>
            <a:fld id="{8A3F38F1-610B-4921-955D-E61348A8F3FE}" type="slidenum">
              <a:rPr lang="en-US" smtClean="0"/>
              <a:t>19</a:t>
            </a:fld>
            <a:endParaRPr lang="en-US"/>
          </a:p>
        </p:txBody>
      </p:sp>
    </p:spTree>
    <p:extLst>
      <p:ext uri="{BB962C8B-B14F-4D97-AF65-F5344CB8AC3E}">
        <p14:creationId xmlns:p14="http://schemas.microsoft.com/office/powerpoint/2010/main" val="253803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Samon</a:t>
            </a:r>
            <a:r>
              <a:rPr lang="en-US" dirty="0" smtClean="0"/>
              <a:t> stress</a:t>
            </a:r>
            <a:r>
              <a:rPr lang="en-US" baseline="0" dirty="0" smtClean="0"/>
              <a:t> function: Puts more emphasis on distances that were originally small</a:t>
            </a:r>
          </a:p>
          <a:p>
            <a:r>
              <a:rPr lang="en-US" dirty="0" smtClean="0"/>
              <a:t>MDS is widely used for the visualization of data, e.g., I</a:t>
            </a:r>
          </a:p>
          <a:p>
            <a:r>
              <a:rPr lang="en-US" dirty="0" smtClean="0"/>
              <a:t>n fMRI analysis and</a:t>
            </a:r>
          </a:p>
          <a:p>
            <a:r>
              <a:rPr lang="en-US" dirty="0" smtClean="0"/>
              <a:t> in molecular modelling</a:t>
            </a:r>
          </a:p>
          <a:p>
            <a:r>
              <a:rPr lang="en-US" dirty="0" smtClean="0"/>
              <a:t>The popularity of MDS has led to the proposal of variants such as SPE [3], CCA [32], SNE [54,81], and </a:t>
            </a:r>
            <a:r>
              <a:rPr lang="en-US" dirty="0" err="1" smtClean="0"/>
              <a:t>FastMap</a:t>
            </a:r>
            <a:r>
              <a:rPr lang="en-US" dirty="0" smtClean="0"/>
              <a:t> [39].</a:t>
            </a:r>
            <a:endParaRPr lang="en-US" dirty="0"/>
          </a:p>
        </p:txBody>
      </p:sp>
      <p:sp>
        <p:nvSpPr>
          <p:cNvPr id="4" name="Slide Number Placeholder 3"/>
          <p:cNvSpPr>
            <a:spLocks noGrp="1"/>
          </p:cNvSpPr>
          <p:nvPr>
            <p:ph type="sldNum" sz="quarter" idx="10"/>
          </p:nvPr>
        </p:nvSpPr>
        <p:spPr/>
        <p:txBody>
          <a:bodyPr/>
          <a:lstStyle/>
          <a:p>
            <a:fld id="{8A3F38F1-610B-4921-955D-E61348A8F3FE}" type="slidenum">
              <a:rPr lang="en-US" smtClean="0"/>
              <a:t>20</a:t>
            </a:fld>
            <a:endParaRPr lang="en-US"/>
          </a:p>
        </p:txBody>
      </p:sp>
    </p:spTree>
    <p:extLst>
      <p:ext uri="{BB962C8B-B14F-4D97-AF65-F5344CB8AC3E}">
        <p14:creationId xmlns:p14="http://schemas.microsoft.com/office/powerpoint/2010/main" val="118774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F38F1-610B-4921-955D-E61348A8F3FE}" type="slidenum">
              <a:rPr lang="en-US" smtClean="0"/>
              <a:t>22</a:t>
            </a:fld>
            <a:endParaRPr lang="en-US"/>
          </a:p>
        </p:txBody>
      </p:sp>
    </p:spTree>
    <p:extLst>
      <p:ext uri="{BB962C8B-B14F-4D97-AF65-F5344CB8AC3E}">
        <p14:creationId xmlns:p14="http://schemas.microsoft.com/office/powerpoint/2010/main" val="262915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F38F1-610B-4921-955D-E61348A8F3FE}" type="slidenum">
              <a:rPr lang="en-US" smtClean="0"/>
              <a:t>26</a:t>
            </a:fld>
            <a:endParaRPr lang="en-US"/>
          </a:p>
        </p:txBody>
      </p:sp>
    </p:spTree>
    <p:extLst>
      <p:ext uri="{BB962C8B-B14F-4D97-AF65-F5344CB8AC3E}">
        <p14:creationId xmlns:p14="http://schemas.microsoft.com/office/powerpoint/2010/main" val="224612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a:t>
            </a:r>
            <a:r>
              <a:rPr lang="en-US" dirty="0" err="1" smtClean="0"/>
              <a:t>datapoints</a:t>
            </a:r>
            <a:r>
              <a:rPr lang="en-US" dirty="0" smtClean="0"/>
              <a:t> that is required to characterize a manifold properly grows exponentially with the intrinsic dimensionality of the manifold. </a:t>
            </a:r>
          </a:p>
          <a:p>
            <a:r>
              <a:rPr lang="en-US" dirty="0" smtClean="0"/>
              <a:t>For artificial datasets with low intrinsic dimensionality such as the Swiss roll dataset, this weakness does not apply. However, in most real-world tasks, the intrinsic dimensionality of the data is much higher. For instance, the face space is estimated to consist of at least 100 dimensions [79]. As a result, the performance of local techniques is poor on many real-world datasets, which explains the results of our experiments with the HD dataset and the natural datasets.</a:t>
            </a:r>
          </a:p>
          <a:p>
            <a:endParaRPr lang="en-US" dirty="0" smtClean="0"/>
          </a:p>
          <a:p>
            <a:r>
              <a:rPr lang="en-US" dirty="0" err="1" smtClean="0"/>
              <a:t>Eigenproblems</a:t>
            </a:r>
            <a:r>
              <a:rPr lang="en-US" dirty="0" smtClean="0"/>
              <a:t> with these properties are extremely hard to solve, even for state-of-the-art </a:t>
            </a:r>
            <a:r>
              <a:rPr lang="en-US" dirty="0" err="1" smtClean="0"/>
              <a:t>eigensolvers</a:t>
            </a:r>
            <a:r>
              <a:rPr lang="en-US" dirty="0" smtClean="0"/>
              <a:t>. The </a:t>
            </a:r>
            <a:r>
              <a:rPr lang="en-US" dirty="0" err="1" smtClean="0"/>
              <a:t>eigensolver</a:t>
            </a:r>
            <a:r>
              <a:rPr lang="en-US" dirty="0" smtClean="0"/>
              <a:t> may not be able to identify the smallest eigenvalues of the </a:t>
            </a:r>
            <a:r>
              <a:rPr lang="en-US" dirty="0" err="1" smtClean="0"/>
              <a:t>eigenproblem</a:t>
            </a:r>
            <a:r>
              <a:rPr lang="en-US" dirty="0" smtClean="0"/>
              <a:t>, and as a result, the dimensionality reduction technique might produce suboptimal solutions. The good results of </a:t>
            </a:r>
            <a:r>
              <a:rPr lang="en-US" dirty="0" err="1" smtClean="0"/>
              <a:t>Isomap</a:t>
            </a:r>
            <a:r>
              <a:rPr lang="en-US" dirty="0" smtClean="0"/>
              <a:t> (that searches for the largest eigenvalues) compared to local techniques (that search for the smallest eigenvalues) may be explained by the difficulty of solving </a:t>
            </a:r>
            <a:r>
              <a:rPr lang="en-US" dirty="0" err="1" smtClean="0"/>
              <a:t>eigenproblems</a:t>
            </a:r>
            <a:r>
              <a:rPr lang="en-US" dirty="0" smtClean="0"/>
              <a:t>.</a:t>
            </a:r>
          </a:p>
          <a:p>
            <a:endParaRPr lang="en-US" dirty="0" smtClean="0"/>
          </a:p>
          <a:p>
            <a:r>
              <a:rPr lang="en-US" dirty="0" smtClean="0"/>
              <a:t>Third, local properties of a manifold do not necessarily follow the global structure of the manifold (as noted in, e.g., [19,93]) in the presence of noise around the manifold. In other words, </a:t>
            </a:r>
          </a:p>
          <a:p>
            <a:endParaRPr lang="en-US" dirty="0" smtClean="0"/>
          </a:p>
          <a:p>
            <a:r>
              <a:rPr lang="en-US" dirty="0" smtClean="0"/>
              <a:t>The results of our experiments with the broken Swiss dataset illustrate the incapability of current dimensionality reduction techniques to model non-smooth manifolds.  Not likely in real word datasets</a:t>
            </a:r>
          </a:p>
          <a:p>
            <a:endParaRPr lang="en-US" dirty="0" smtClean="0"/>
          </a:p>
          <a:p>
            <a:r>
              <a:rPr lang="en-US" dirty="0" smtClean="0"/>
              <a:t>The relatively good results of </a:t>
            </a:r>
            <a:r>
              <a:rPr lang="en-US" dirty="0" err="1" smtClean="0"/>
              <a:t>Isomap</a:t>
            </a:r>
            <a:r>
              <a:rPr lang="en-US" dirty="0" smtClean="0"/>
              <a:t> may be explained from the presence of a large number of ‘short-circuits’ in the neighborhood graph, as a result of which the neighborhood graph shows large resemblance to a random network. In such a network, the distances through the graph are strongly correlated to the (squared) Euclidean distances 12 , and </a:t>
            </a:r>
            <a:r>
              <a:rPr lang="en-US" dirty="0" err="1" smtClean="0"/>
              <a:t>Isomap</a:t>
            </a:r>
            <a:r>
              <a:rPr lang="en-US" dirty="0" smtClean="0"/>
              <a:t> thus 12In the </a:t>
            </a:r>
            <a:r>
              <a:rPr lang="en-US" dirty="0" err="1" smtClean="0"/>
              <a:t>Erdos</a:t>
            </a:r>
            <a:r>
              <a:rPr lang="en-US" dirty="0" smtClean="0"/>
              <a:t>-R ¨ </a:t>
            </a:r>
            <a:r>
              <a:rPr lang="en-US" dirty="0" err="1" smtClean="0"/>
              <a:t>enyi</a:t>
            </a:r>
            <a:r>
              <a:rPr lang="en-US" dirty="0" smtClean="0"/>
              <a:t> random network [38] on a Euclidean space, the ´ shortest path between two points through the network is correlated 17 reduces to MDS and PCA. The relatively good results of MVU may be explained by the maximization of the variance in the low-dimensional data representation that MVU performs. This maximization causes originally distant points to be far apart in the low-dimensional data representation as well, even when the constraints on the maximization do not follow the local structure of the manifold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3F38F1-610B-4921-955D-E61348A8F3FE}" type="slidenum">
              <a:rPr lang="en-US" smtClean="0"/>
              <a:t>34</a:t>
            </a:fld>
            <a:endParaRPr lang="en-US"/>
          </a:p>
        </p:txBody>
      </p:sp>
    </p:spTree>
    <p:extLst>
      <p:ext uri="{BB962C8B-B14F-4D97-AF65-F5344CB8AC3E}">
        <p14:creationId xmlns:p14="http://schemas.microsoft.com/office/powerpoint/2010/main" val="355619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5584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On the basis of linearity of the</a:t>
            </a:r>
            <a:r>
              <a:rPr lang="en-IN" baseline="0" dirty="0" smtClean="0"/>
              <a:t> algorithm methods have been classified : showing </a:t>
            </a:r>
          </a:p>
          <a:p>
            <a:pPr marL="171450" lvl="0" indent="-171450">
              <a:buFont typeface="Arial" panose="020B0604020202020204" pitchFamily="34" charset="0"/>
              <a:buChar char="•"/>
            </a:pPr>
            <a:r>
              <a:rPr lang="en-IN" dirty="0" smtClean="0"/>
              <a:t>Global : </a:t>
            </a:r>
            <a:r>
              <a:rPr lang="en-US" dirty="0" smtClean="0"/>
              <a:t>Assume equal importance of all pairwise measure</a:t>
            </a:r>
            <a:r>
              <a:rPr lang="en-US" baseline="0" dirty="0" smtClean="0"/>
              <a:t>s used in the </a:t>
            </a:r>
            <a:r>
              <a:rPr lang="en-US" baseline="0" dirty="0" err="1" smtClean="0"/>
              <a:t>algo</a:t>
            </a:r>
            <a:endParaRPr lang="en-US" dirty="0" smtClean="0"/>
          </a:p>
          <a:p>
            <a:pPr lvl="0"/>
            <a:r>
              <a:rPr lang="en-US" dirty="0" smtClean="0"/>
              <a:t>Choose the low dimension pairwise measure to fit the high dimension ones (using magnitude or rank order)</a:t>
            </a:r>
          </a:p>
          <a:p>
            <a:pPr marL="171450" lvl="0" indent="-171450">
              <a:buFont typeface="Arial" panose="020B0604020202020204" pitchFamily="34" charset="0"/>
              <a:buChar char="•"/>
            </a:pPr>
            <a:r>
              <a:rPr lang="en-US" dirty="0" smtClean="0"/>
              <a:t>Local: Assume</a:t>
            </a:r>
            <a:r>
              <a:rPr lang="en-US" baseline="0" dirty="0" smtClean="0"/>
              <a:t> only the local distances are reliable in high dimension</a:t>
            </a:r>
            <a:endParaRPr lang="en-US" dirty="0" smtClean="0"/>
          </a:p>
          <a:p>
            <a:pPr lvl="0"/>
            <a:r>
              <a:rPr lang="en-US" dirty="0" smtClean="0"/>
              <a:t>Puts more weight on modeling the local distances correctly</a:t>
            </a:r>
          </a:p>
          <a:p>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t>4</a:t>
            </a:fld>
            <a:endParaRPr lang="en-US"/>
          </a:p>
        </p:txBody>
      </p:sp>
    </p:spTree>
    <p:extLst>
      <p:ext uri="{BB962C8B-B14F-4D97-AF65-F5344CB8AC3E}">
        <p14:creationId xmlns:p14="http://schemas.microsoft.com/office/powerpoint/2010/main" val="105920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Classification on the basis of type of method </a:t>
            </a:r>
            <a:r>
              <a:rPr lang="en-IN" baseline="0" dirty="0" smtClean="0"/>
              <a:t> which are pr</a:t>
            </a:r>
            <a:r>
              <a:rPr lang="en-IN" dirty="0" smtClean="0"/>
              <a:t>ojective or manifold </a:t>
            </a:r>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1512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FA5B8B-A7EF-47C2-B928-22823FFE866E}" type="slidenum">
              <a:rPr lang="en-IN" smtClean="0"/>
              <a:t>7</a:t>
            </a:fld>
            <a:endParaRPr lang="en-IN"/>
          </a:p>
        </p:txBody>
      </p:sp>
    </p:spTree>
    <p:extLst>
      <p:ext uri="{BB962C8B-B14F-4D97-AF65-F5344CB8AC3E}">
        <p14:creationId xmlns:p14="http://schemas.microsoft.com/office/powerpoint/2010/main" val="140052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t>8</a:t>
            </a:fld>
            <a:endParaRPr lang="en-US"/>
          </a:p>
        </p:txBody>
      </p:sp>
    </p:spTree>
    <p:extLst>
      <p:ext uri="{BB962C8B-B14F-4D97-AF65-F5344CB8AC3E}">
        <p14:creationId xmlns:p14="http://schemas.microsoft.com/office/powerpoint/2010/main" val="203083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Eigen vectors of covariance matrix are</a:t>
            </a:r>
            <a:r>
              <a:rPr lang="en-US" baseline="0" dirty="0" smtClean="0"/>
              <a:t> the solution</a:t>
            </a:r>
            <a:endParaRPr lang="en-US" dirty="0" smtClean="0"/>
          </a:p>
          <a:p>
            <a:pPr marL="171450" indent="-171450">
              <a:buFont typeface="Arial" panose="020B0604020202020204" pitchFamily="34" charset="0"/>
              <a:buChar char="•"/>
            </a:pPr>
            <a:r>
              <a:rPr lang="en-US" dirty="0" err="1" smtClean="0"/>
              <a:t>Decorrelates</a:t>
            </a:r>
            <a:r>
              <a:rPr lang="en-US" dirty="0" smtClean="0"/>
              <a:t>:</a:t>
            </a:r>
          </a:p>
          <a:p>
            <a:r>
              <a:rPr lang="en-US" dirty="0" smtClean="0"/>
              <a:t>If we use the full set of orthonormal eigenvectors as a choice of basis. It</a:t>
            </a:r>
            <a:r>
              <a:rPr lang="en-US" baseline="0" dirty="0" smtClean="0"/>
              <a:t> comes out that the covariance of data in different direction is zero.</a:t>
            </a:r>
            <a:endParaRPr lang="en-US" dirty="0" smtClean="0"/>
          </a:p>
          <a:p>
            <a:r>
              <a:rPr lang="en-US" dirty="0" smtClean="0"/>
              <a:t>(given input vector x is expanded as x = d a=1 </a:t>
            </a:r>
            <a:r>
              <a:rPr lang="en-US" dirty="0" err="1" smtClean="0"/>
              <a:t>xaua</a:t>
            </a:r>
            <a:r>
              <a:rPr lang="en-US" dirty="0" smtClean="0"/>
              <a:t> for some orthonormal set {</a:t>
            </a:r>
            <a:r>
              <a:rPr lang="en-US" dirty="0" err="1" smtClean="0"/>
              <a:t>ua</a:t>
            </a:r>
            <a:r>
              <a:rPr lang="en-US" dirty="0" smtClean="0"/>
              <a:t>}, and in the new basis, the same vector is expanded as x = d b=1 </a:t>
            </a:r>
            <a:r>
              <a:rPr lang="en-US" dirty="0" err="1" smtClean="0"/>
              <a:t>x˜beb</a:t>
            </a:r>
            <a:r>
              <a:rPr lang="en-US" dirty="0" smtClean="0"/>
              <a:t>, so ˜</a:t>
            </a:r>
            <a:r>
              <a:rPr lang="en-US" dirty="0" err="1" smtClean="0"/>
              <a:t>xa</a:t>
            </a:r>
            <a:r>
              <a:rPr lang="en-US" dirty="0" smtClean="0"/>
              <a:t> ≡ x · </a:t>
            </a:r>
            <a:r>
              <a:rPr lang="en-US" dirty="0" err="1" smtClean="0"/>
              <a:t>ea</a:t>
            </a:r>
            <a:r>
              <a:rPr lang="en-US" dirty="0" smtClean="0"/>
              <a:t> = </a:t>
            </a:r>
            <a:r>
              <a:rPr lang="en-US" dirty="0" err="1" smtClean="0"/>
              <a:t>ea</a:t>
            </a:r>
            <a:r>
              <a:rPr lang="en-US" dirty="0" smtClean="0"/>
              <a:t> ·  b </a:t>
            </a:r>
            <a:r>
              <a:rPr lang="en-US" dirty="0" err="1" smtClean="0"/>
              <a:t>xbub</a:t>
            </a:r>
            <a:r>
              <a:rPr lang="en-US" dirty="0" smtClean="0"/>
              <a:t>. The mean µ ≡ 1 m  </a:t>
            </a:r>
            <a:r>
              <a:rPr lang="en-US" dirty="0" err="1" smtClean="0"/>
              <a:t>i</a:t>
            </a:r>
            <a:r>
              <a:rPr lang="en-US" dirty="0" smtClean="0"/>
              <a:t> xi has components ˜µa = µ · </a:t>
            </a:r>
            <a:r>
              <a:rPr lang="en-US" dirty="0" err="1" smtClean="0"/>
              <a:t>ea</a:t>
            </a:r>
            <a:r>
              <a:rPr lang="en-US" dirty="0" smtClean="0"/>
              <a:t> in the new basis. The sample covariance matrix depends on the choice of basis: if C is the covariance matrix in the old basis, then the corresponding covariance matrix in the new basis is </a:t>
            </a:r>
            <a:r>
              <a:rPr lang="en-US" dirty="0" err="1" smtClean="0"/>
              <a:t>C˜ab</a:t>
            </a:r>
            <a:r>
              <a:rPr lang="en-US" dirty="0" smtClean="0"/>
              <a:t> ≡ 1 m  </a:t>
            </a:r>
            <a:r>
              <a:rPr lang="en-US" dirty="0" err="1" smtClean="0"/>
              <a:t>i</a:t>
            </a:r>
            <a:r>
              <a:rPr lang="en-US" dirty="0" smtClean="0"/>
              <a:t>(˜</a:t>
            </a:r>
            <a:r>
              <a:rPr lang="en-US" dirty="0" err="1" smtClean="0"/>
              <a:t>xia</a:t>
            </a:r>
            <a:r>
              <a:rPr lang="en-US" dirty="0" smtClean="0"/>
              <a:t> − µ˜a)(˜</a:t>
            </a:r>
            <a:r>
              <a:rPr lang="en-US" dirty="0" err="1" smtClean="0"/>
              <a:t>xib</a:t>
            </a:r>
            <a:r>
              <a:rPr lang="en-US" dirty="0" smtClean="0"/>
              <a:t> − µ˜b) = 1 m  </a:t>
            </a:r>
            <a:r>
              <a:rPr lang="en-US" dirty="0" err="1" smtClean="0"/>
              <a:t>i</a:t>
            </a:r>
            <a:r>
              <a:rPr lang="en-US" dirty="0" smtClean="0"/>
              <a:t>{</a:t>
            </a:r>
            <a:r>
              <a:rPr lang="en-US" dirty="0" err="1" smtClean="0"/>
              <a:t>ea</a:t>
            </a:r>
            <a:r>
              <a:rPr lang="en-US" dirty="0" smtClean="0"/>
              <a:t> · (  p </a:t>
            </a:r>
            <a:r>
              <a:rPr lang="en-US" dirty="0" err="1" smtClean="0"/>
              <a:t>xipup</a:t>
            </a:r>
            <a:r>
              <a:rPr lang="en-US" dirty="0" smtClean="0"/>
              <a:t> − µ)}{(  q </a:t>
            </a:r>
            <a:r>
              <a:rPr lang="en-US" dirty="0" err="1" smtClean="0"/>
              <a:t>xiquq</a:t>
            </a:r>
            <a:r>
              <a:rPr lang="en-US" dirty="0" smtClean="0"/>
              <a:t> − µ) · </a:t>
            </a:r>
            <a:r>
              <a:rPr lang="en-US" dirty="0" err="1" smtClean="0"/>
              <a:t>eb</a:t>
            </a:r>
            <a:r>
              <a:rPr lang="en-US" dirty="0" smtClean="0"/>
              <a:t>} = e </a:t>
            </a:r>
            <a:r>
              <a:rPr lang="en-US" dirty="0" err="1" smtClean="0"/>
              <a:t>aCeb</a:t>
            </a:r>
            <a:r>
              <a:rPr lang="en-US" dirty="0" smtClean="0"/>
              <a:t> = </a:t>
            </a:r>
            <a:r>
              <a:rPr lang="en-US" dirty="0" err="1" smtClean="0"/>
              <a:t>λbδab</a:t>
            </a:r>
            <a:r>
              <a:rPr lang="en-US" dirty="0" smtClean="0"/>
              <a:t>)</a:t>
            </a:r>
          </a:p>
          <a:p>
            <a:pPr marL="171450" indent="-171450">
              <a:buFont typeface="Arial" panose="020B0604020202020204" pitchFamily="34" charset="0"/>
              <a:buChar char="•"/>
            </a:pPr>
            <a:r>
              <a:rPr lang="en-US" dirty="0" smtClean="0"/>
              <a:t>Reconstruction</a:t>
            </a:r>
            <a:r>
              <a:rPr lang="en-US" baseline="0" dirty="0" smtClean="0"/>
              <a:t> error defined a s this is maximized by the choice of </a:t>
            </a:r>
            <a:r>
              <a:rPr lang="en-US" baseline="0" dirty="0" err="1" smtClean="0"/>
              <a:t>eigen</a:t>
            </a:r>
            <a:r>
              <a:rPr lang="en-US" baseline="0" dirty="0" smtClean="0"/>
              <a:t> vectors as new basis</a:t>
            </a:r>
          </a:p>
          <a:p>
            <a:pPr marL="171450" indent="-171450">
              <a:buFont typeface="Arial" panose="020B0604020202020204" pitchFamily="34" charset="0"/>
              <a:buChar char="•"/>
            </a:pPr>
            <a:r>
              <a:rPr lang="en-US" baseline="0" dirty="0" smtClean="0"/>
              <a:t>If y=</a:t>
            </a:r>
            <a:r>
              <a:rPr lang="en-US" baseline="0" dirty="0" err="1" smtClean="0"/>
              <a:t>Wx</a:t>
            </a:r>
            <a:r>
              <a:rPr lang="en-US" baseline="0" dirty="0" smtClean="0"/>
              <a:t> X~N(0,C), y will also and choice of w as </a:t>
            </a:r>
            <a:r>
              <a:rPr lang="en-US" baseline="0" dirty="0" err="1" smtClean="0"/>
              <a:t>eigen</a:t>
            </a:r>
            <a:r>
              <a:rPr lang="en-US" baseline="0" dirty="0" smtClean="0"/>
              <a:t> vector matrix maximizes the mutual info between Y and X </a:t>
            </a:r>
          </a:p>
          <a:p>
            <a:pPr marL="171450" indent="-171450">
              <a:buFont typeface="Arial" panose="020B0604020202020204" pitchFamily="34" charset="0"/>
              <a:buChar char="•"/>
            </a:pPr>
            <a:r>
              <a:rPr lang="en-US" baseline="0" dirty="0" smtClean="0"/>
              <a:t>Where D is the dimension of the original data </a:t>
            </a:r>
            <a:endParaRPr lang="en-US" dirty="0" smtClean="0"/>
          </a:p>
          <a:p>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t>9</a:t>
            </a:fld>
            <a:endParaRPr lang="en-US"/>
          </a:p>
        </p:txBody>
      </p:sp>
    </p:spTree>
    <p:extLst>
      <p:ext uri="{BB962C8B-B14F-4D97-AF65-F5344CB8AC3E}">
        <p14:creationId xmlns:p14="http://schemas.microsoft.com/office/powerpoint/2010/main" val="285046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Because</a:t>
            </a:r>
            <a:r>
              <a:rPr lang="en-IN" baseline="0" dirty="0" smtClean="0"/>
              <a:t> PCA method can be expressed in terms of inner product hence kernel trick can be used here </a:t>
            </a:r>
          </a:p>
          <a:p>
            <a:r>
              <a:rPr lang="en-IN" baseline="0" dirty="0" smtClean="0"/>
              <a:t>Mathematics involved </a:t>
            </a:r>
            <a:endParaRPr lang="en-IN" dirty="0"/>
          </a:p>
        </p:txBody>
      </p:sp>
      <p:sp>
        <p:nvSpPr>
          <p:cNvPr id="4" name="Slide Number Placeholder 3"/>
          <p:cNvSpPr>
            <a:spLocks noGrp="1"/>
          </p:cNvSpPr>
          <p:nvPr>
            <p:ph type="sldNum" sz="quarter" idx="10"/>
          </p:nvPr>
        </p:nvSpPr>
        <p:spPr/>
        <p:txBody>
          <a:bodyPr/>
          <a:lstStyle/>
          <a:p>
            <a:fld id="{8A3F38F1-610B-4921-955D-E61348A8F3FE}" type="slidenum">
              <a:rPr lang="en-US" smtClean="0"/>
              <a:t>11</a:t>
            </a:fld>
            <a:endParaRPr lang="en-US"/>
          </a:p>
        </p:txBody>
      </p:sp>
    </p:spTree>
    <p:extLst>
      <p:ext uri="{BB962C8B-B14F-4D97-AF65-F5344CB8AC3E}">
        <p14:creationId xmlns:p14="http://schemas.microsoft.com/office/powerpoint/2010/main" val="221056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Noise or data as mean is subtracted from each</a:t>
            </a:r>
            <a:r>
              <a:rPr lang="en-US" baseline="0" dirty="0" smtClean="0"/>
              <a:t> points </a:t>
            </a:r>
            <a:endParaRPr lang="en-US" dirty="0" smtClean="0"/>
          </a:p>
          <a:p>
            <a:r>
              <a:rPr lang="en-US" dirty="0" err="1" smtClean="0"/>
              <a:t>DataSets</a:t>
            </a:r>
            <a:r>
              <a:rPr lang="en-US" dirty="0" smtClean="0"/>
              <a:t> for</a:t>
            </a:r>
            <a:r>
              <a:rPr lang="en-US" baseline="0" dirty="0" smtClean="0"/>
              <a:t> Kernel PCA : Image datasets</a:t>
            </a:r>
          </a:p>
          <a:p>
            <a:r>
              <a:rPr lang="pt-BR" dirty="0" smtClean="0"/>
              <a:t>yes κ(·, ·) O(n 3 ) O(n 2 ) </a:t>
            </a:r>
            <a:endParaRPr lang="en-US" dirty="0"/>
          </a:p>
        </p:txBody>
      </p:sp>
      <p:sp>
        <p:nvSpPr>
          <p:cNvPr id="4" name="Slide Number Placeholder 3"/>
          <p:cNvSpPr>
            <a:spLocks noGrp="1"/>
          </p:cNvSpPr>
          <p:nvPr>
            <p:ph type="sldNum" sz="quarter" idx="10"/>
          </p:nvPr>
        </p:nvSpPr>
        <p:spPr/>
        <p:txBody>
          <a:bodyPr/>
          <a:lstStyle/>
          <a:p>
            <a:fld id="{8A3F38F1-610B-4921-955D-E61348A8F3FE}" type="slidenum">
              <a:rPr lang="en-US" smtClean="0"/>
              <a:t>14</a:t>
            </a:fld>
            <a:endParaRPr lang="en-US"/>
          </a:p>
        </p:txBody>
      </p:sp>
    </p:spTree>
    <p:extLst>
      <p:ext uri="{BB962C8B-B14F-4D97-AF65-F5344CB8AC3E}">
        <p14:creationId xmlns:p14="http://schemas.microsoft.com/office/powerpoint/2010/main" val="131741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20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7292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839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4655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6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6036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54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682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85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11/10/2015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95260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952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11/10/2015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2532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40.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stat.cmu.edu/~cshalizi/35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964" y="1056807"/>
            <a:ext cx="9922923" cy="2364447"/>
          </a:xfrm>
        </p:spPr>
        <p:txBody>
          <a:bodyPr>
            <a:normAutofit fontScale="90000"/>
          </a:bodyPr>
          <a:lstStyle/>
          <a:p>
            <a:pPr algn="r"/>
            <a:r>
              <a:rPr lang="en-US" dirty="0" smtClean="0"/>
              <a:t>Dimensionality Reduction : A Comparative Study</a:t>
            </a:r>
            <a:endParaRPr lang="en-US" dirty="0"/>
          </a:p>
        </p:txBody>
      </p:sp>
      <p:sp>
        <p:nvSpPr>
          <p:cNvPr id="3" name="Subtitle 2"/>
          <p:cNvSpPr>
            <a:spLocks noGrp="1"/>
          </p:cNvSpPr>
          <p:nvPr>
            <p:ph type="subTitle" idx="1"/>
          </p:nvPr>
        </p:nvSpPr>
        <p:spPr>
          <a:xfrm>
            <a:off x="3784251" y="4526439"/>
            <a:ext cx="7766936" cy="1096899"/>
          </a:xfrm>
        </p:spPr>
        <p:txBody>
          <a:bodyPr/>
          <a:lstStyle/>
          <a:p>
            <a:pPr algn="r"/>
            <a:r>
              <a:rPr lang="en-US" dirty="0" smtClean="0"/>
              <a:t>Aayush Mudgal [12008]</a:t>
            </a:r>
          </a:p>
          <a:p>
            <a:pPr algn="r"/>
            <a:r>
              <a:rPr lang="en-US" dirty="0" smtClean="0"/>
              <a:t>Sheallika Singh [12665]</a:t>
            </a:r>
            <a:endParaRPr lang="en-US" dirty="0"/>
          </a:p>
        </p:txBody>
      </p:sp>
    </p:spTree>
    <p:extLst>
      <p:ext uri="{BB962C8B-B14F-4D97-AF65-F5344CB8AC3E}">
        <p14:creationId xmlns:p14="http://schemas.microsoft.com/office/powerpoint/2010/main" val="58928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srcRect/>
          <a:stretch>
            <a:fillRect/>
          </a:stretch>
        </p:blipFill>
        <p:spPr bwMode="auto">
          <a:xfrm>
            <a:off x="798145" y="437940"/>
            <a:ext cx="3131829" cy="2348872"/>
          </a:xfrm>
          <a:prstGeom prst="rect">
            <a:avLst/>
          </a:prstGeom>
          <a:noFill/>
          <a:ln w="9525">
            <a:noFill/>
            <a:miter lim="800000"/>
            <a:headEnd/>
            <a:tailEnd/>
          </a:ln>
          <a:effectLst/>
        </p:spPr>
      </p:pic>
      <p:sp>
        <p:nvSpPr>
          <p:cNvPr id="6" name="TextBox 5"/>
          <p:cNvSpPr txBox="1"/>
          <p:nvPr/>
        </p:nvSpPr>
        <p:spPr>
          <a:xfrm>
            <a:off x="1794159" y="2745589"/>
            <a:ext cx="1139799" cy="369332"/>
          </a:xfrm>
          <a:prstGeom prst="rect">
            <a:avLst/>
          </a:prstGeom>
          <a:noFill/>
        </p:spPr>
        <p:txBody>
          <a:bodyPr wrap="none" rtlCol="0">
            <a:spAutoFit/>
          </a:bodyPr>
          <a:lstStyle/>
          <a:p>
            <a:r>
              <a:rPr lang="en-US" dirty="0" smtClean="0"/>
              <a:t>Swiss Roll </a:t>
            </a:r>
            <a:endParaRPr lang="en-US" dirty="0"/>
          </a:p>
        </p:txBody>
      </p:sp>
      <p:sp>
        <p:nvSpPr>
          <p:cNvPr id="8" name="TextBox 7"/>
          <p:cNvSpPr txBox="1"/>
          <p:nvPr/>
        </p:nvSpPr>
        <p:spPr>
          <a:xfrm>
            <a:off x="6856517" y="2930255"/>
            <a:ext cx="5186855" cy="1569660"/>
          </a:xfrm>
          <a:prstGeom prst="rect">
            <a:avLst/>
          </a:prstGeom>
          <a:noFill/>
        </p:spPr>
        <p:txBody>
          <a:bodyPr wrap="square" rtlCol="0">
            <a:spAutoFit/>
          </a:bodyPr>
          <a:lstStyle/>
          <a:p>
            <a:r>
              <a:rPr lang="en-US" sz="2400" dirty="0" smtClean="0"/>
              <a:t>PCA uses no manifold information</a:t>
            </a:r>
          </a:p>
          <a:p>
            <a:pPr marL="800100" lvl="1" indent="-342900">
              <a:buFont typeface="Arial" panose="020B0604020202020204" pitchFamily="34" charset="0"/>
              <a:buChar char="•"/>
            </a:pPr>
            <a:r>
              <a:rPr lang="en-US" sz="2400" dirty="0" smtClean="0"/>
              <a:t>No geometry inference</a:t>
            </a:r>
          </a:p>
          <a:p>
            <a:pPr marL="800100" lvl="1" indent="-342900">
              <a:buFont typeface="Arial" panose="020B0604020202020204" pitchFamily="34" charset="0"/>
              <a:buChar char="•"/>
            </a:pPr>
            <a:r>
              <a:rPr lang="en-US" sz="2400" dirty="0" smtClean="0"/>
              <a:t>Can’t handle curvature or corners</a:t>
            </a:r>
          </a:p>
          <a:p>
            <a:pPr marL="800100" lvl="1" indent="-342900">
              <a:buFont typeface="Arial" panose="020B0604020202020204" pitchFamily="34" charset="0"/>
              <a:buChar char="•"/>
            </a:pPr>
            <a:r>
              <a:rPr lang="en-US" sz="2400" dirty="0" smtClean="0"/>
              <a:t>Can handle noise and sparsity</a:t>
            </a:r>
            <a:endParaRPr lang="en-US" sz="2400" dirty="0"/>
          </a:p>
        </p:txBody>
      </p:sp>
      <p:pic>
        <p:nvPicPr>
          <p:cNvPr id="10" name="Picture 9"/>
          <p:cNvPicPr>
            <a:picLocks noChangeAspect="1"/>
          </p:cNvPicPr>
          <p:nvPr/>
        </p:nvPicPr>
        <p:blipFill>
          <a:blip r:embed="rId3"/>
          <a:stretch>
            <a:fillRect/>
          </a:stretch>
        </p:blipFill>
        <p:spPr>
          <a:xfrm>
            <a:off x="995043" y="3773981"/>
            <a:ext cx="2738032" cy="2121011"/>
          </a:xfrm>
          <a:prstGeom prst="rect">
            <a:avLst/>
          </a:prstGeom>
        </p:spPr>
      </p:pic>
      <p:sp>
        <p:nvSpPr>
          <p:cNvPr id="12" name="TextBox 11"/>
          <p:cNvSpPr txBox="1"/>
          <p:nvPr/>
        </p:nvSpPr>
        <p:spPr>
          <a:xfrm>
            <a:off x="1894678" y="5957592"/>
            <a:ext cx="1633973" cy="369332"/>
          </a:xfrm>
          <a:prstGeom prst="rect">
            <a:avLst/>
          </a:prstGeom>
          <a:noFill/>
        </p:spPr>
        <p:txBody>
          <a:bodyPr wrap="none" rtlCol="0">
            <a:spAutoFit/>
          </a:bodyPr>
          <a:lstStyle/>
          <a:p>
            <a:r>
              <a:rPr lang="en-US" dirty="0" smtClean="0"/>
              <a:t>Cornered Plane</a:t>
            </a:r>
            <a:endParaRPr lang="en-US" dirty="0"/>
          </a:p>
        </p:txBody>
      </p:sp>
      <p:pic>
        <p:nvPicPr>
          <p:cNvPr id="13" name="Picture 12"/>
          <p:cNvPicPr>
            <a:picLocks noChangeAspect="1"/>
          </p:cNvPicPr>
          <p:nvPr/>
        </p:nvPicPr>
        <p:blipFill>
          <a:blip r:embed="rId4"/>
          <a:stretch>
            <a:fillRect/>
          </a:stretch>
        </p:blipFill>
        <p:spPr>
          <a:xfrm>
            <a:off x="4343175" y="3841138"/>
            <a:ext cx="2513342" cy="2053854"/>
          </a:xfrm>
          <a:prstGeom prst="rect">
            <a:avLst/>
          </a:prstGeom>
        </p:spPr>
      </p:pic>
      <p:pic>
        <p:nvPicPr>
          <p:cNvPr id="14" name="Picture 13"/>
          <p:cNvPicPr>
            <a:picLocks noChangeAspect="1"/>
          </p:cNvPicPr>
          <p:nvPr/>
        </p:nvPicPr>
        <p:blipFill>
          <a:blip r:embed="rId5"/>
          <a:stretch>
            <a:fillRect/>
          </a:stretch>
        </p:blipFill>
        <p:spPr>
          <a:xfrm>
            <a:off x="4343175" y="609104"/>
            <a:ext cx="2778665" cy="2136485"/>
          </a:xfrm>
          <a:prstGeom prst="rect">
            <a:avLst/>
          </a:prstGeom>
        </p:spPr>
      </p:pic>
    </p:spTree>
    <p:extLst>
      <p:ext uri="{BB962C8B-B14F-4D97-AF65-F5344CB8AC3E}">
        <p14:creationId xmlns:p14="http://schemas.microsoft.com/office/powerpoint/2010/main" val="148377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0344" y="411126"/>
            <a:ext cx="9144000" cy="830997"/>
          </a:xfrm>
          <a:prstGeom prst="rect">
            <a:avLst/>
          </a:prstGeom>
          <a:noFill/>
        </p:spPr>
        <p:txBody>
          <a:bodyPr wrap="square" rtlCol="0">
            <a:spAutoFit/>
          </a:bodyPr>
          <a:lstStyle/>
          <a:p>
            <a:r>
              <a:rPr lang="en-US" sz="4800" dirty="0" smtClean="0">
                <a:latin typeface="+mj-lt"/>
              </a:rPr>
              <a:t>Kernel PCA</a:t>
            </a:r>
          </a:p>
        </p:txBody>
      </p:sp>
      <p:sp>
        <p:nvSpPr>
          <p:cNvPr id="5" name="TextBox 4"/>
          <p:cNvSpPr txBox="1"/>
          <p:nvPr/>
        </p:nvSpPr>
        <p:spPr>
          <a:xfrm>
            <a:off x="1614791" y="1517514"/>
            <a:ext cx="8767864"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Uses kernel trick to create non-linear version of PCA in sample space, by performing ordinary PCA in </a:t>
            </a:r>
            <a:r>
              <a:rPr lang="en-US" i="1" dirty="0" smtClean="0"/>
              <a:t>F</a:t>
            </a:r>
          </a:p>
          <a:p>
            <a:pPr marL="285750" indent="-285750">
              <a:buFont typeface="Arial" panose="020B0604020202020204" pitchFamily="34" charset="0"/>
              <a:buChar char="•"/>
            </a:pPr>
            <a:r>
              <a:rPr lang="en-US" dirty="0" smtClean="0"/>
              <a:t>Required tuning of Kernel parameters, but is similar to PCA in terms of time and space complexity</a:t>
            </a:r>
          </a:p>
          <a:p>
            <a:pPr marL="285750" indent="-285750">
              <a:buFont typeface="Arial" panose="020B0604020202020204" pitchFamily="34" charset="0"/>
              <a:buChar char="•"/>
            </a:pPr>
            <a:r>
              <a:rPr lang="en-US" dirty="0" smtClean="0"/>
              <a:t>The covariance matrix of the mapped data in feature space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are looking for the solutions v of :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pSp>
        <p:nvGrpSpPr>
          <p:cNvPr id="16" name="Group 15"/>
          <p:cNvGrpSpPr/>
          <p:nvPr/>
        </p:nvGrpSpPr>
        <p:grpSpPr>
          <a:xfrm>
            <a:off x="2425430" y="3035896"/>
            <a:ext cx="3149836" cy="2299755"/>
            <a:chOff x="4798979" y="2717843"/>
            <a:chExt cx="3149836" cy="2299755"/>
          </a:xfrm>
        </p:grpSpPr>
        <p:pic>
          <p:nvPicPr>
            <p:cNvPr id="10" name="Picture 9"/>
            <p:cNvPicPr>
              <a:picLocks noChangeAspect="1"/>
            </p:cNvPicPr>
            <p:nvPr/>
          </p:nvPicPr>
          <p:blipFill>
            <a:blip r:embed="rId3"/>
            <a:stretch>
              <a:fillRect/>
            </a:stretch>
          </p:blipFill>
          <p:spPr>
            <a:xfrm>
              <a:off x="4798979" y="2717843"/>
              <a:ext cx="3149836" cy="896151"/>
            </a:xfrm>
            <a:prstGeom prst="rect">
              <a:avLst/>
            </a:prstGeom>
          </p:spPr>
        </p:pic>
        <p:pic>
          <p:nvPicPr>
            <p:cNvPr id="12" name="Picture 11"/>
            <p:cNvPicPr>
              <a:picLocks noChangeAspect="1"/>
            </p:cNvPicPr>
            <p:nvPr/>
          </p:nvPicPr>
          <p:blipFill>
            <a:blip r:embed="rId4"/>
            <a:stretch>
              <a:fillRect/>
            </a:stretch>
          </p:blipFill>
          <p:spPr>
            <a:xfrm>
              <a:off x="5296102" y="3679868"/>
              <a:ext cx="1279796" cy="367467"/>
            </a:xfrm>
            <a:prstGeom prst="rect">
              <a:avLst/>
            </a:prstGeom>
          </p:spPr>
        </p:pic>
        <p:pic>
          <p:nvPicPr>
            <p:cNvPr id="13" name="Picture 12"/>
            <p:cNvPicPr>
              <a:picLocks noChangeAspect="1"/>
            </p:cNvPicPr>
            <p:nvPr/>
          </p:nvPicPr>
          <p:blipFill>
            <a:blip r:embed="rId5"/>
            <a:stretch>
              <a:fillRect/>
            </a:stretch>
          </p:blipFill>
          <p:spPr>
            <a:xfrm>
              <a:off x="5231555" y="4156714"/>
              <a:ext cx="1344343" cy="346731"/>
            </a:xfrm>
            <a:prstGeom prst="rect">
              <a:avLst/>
            </a:prstGeom>
          </p:spPr>
        </p:pic>
        <p:pic>
          <p:nvPicPr>
            <p:cNvPr id="14" name="Picture 13"/>
            <p:cNvPicPr>
              <a:picLocks noChangeAspect="1"/>
            </p:cNvPicPr>
            <p:nvPr/>
          </p:nvPicPr>
          <p:blipFill>
            <a:blip r:embed="rId6"/>
            <a:stretch>
              <a:fillRect/>
            </a:stretch>
          </p:blipFill>
          <p:spPr>
            <a:xfrm>
              <a:off x="5329984" y="4697547"/>
              <a:ext cx="1245914" cy="320051"/>
            </a:xfrm>
            <a:prstGeom prst="rect">
              <a:avLst/>
            </a:prstGeom>
          </p:spPr>
        </p:pic>
      </p:grpSp>
      <p:pic>
        <p:nvPicPr>
          <p:cNvPr id="15" name="Picture 14"/>
          <p:cNvPicPr>
            <a:picLocks noChangeAspect="1"/>
          </p:cNvPicPr>
          <p:nvPr/>
        </p:nvPicPr>
        <p:blipFill>
          <a:blip r:embed="rId7"/>
          <a:stretch>
            <a:fillRect/>
          </a:stretch>
        </p:blipFill>
        <p:spPr>
          <a:xfrm>
            <a:off x="3946186" y="5816117"/>
            <a:ext cx="1200150" cy="457200"/>
          </a:xfrm>
          <a:prstGeom prst="rect">
            <a:avLst/>
          </a:prstGeom>
        </p:spPr>
      </p:pic>
      <p:pic>
        <p:nvPicPr>
          <p:cNvPr id="17" name="Picture 16"/>
          <p:cNvPicPr>
            <a:picLocks noChangeAspect="1"/>
          </p:cNvPicPr>
          <p:nvPr/>
        </p:nvPicPr>
        <p:blipFill>
          <a:blip r:embed="rId8"/>
          <a:stretch>
            <a:fillRect/>
          </a:stretch>
        </p:blipFill>
        <p:spPr>
          <a:xfrm>
            <a:off x="6343750" y="5816117"/>
            <a:ext cx="2409825" cy="495300"/>
          </a:xfrm>
          <a:prstGeom prst="rect">
            <a:avLst/>
          </a:prstGeom>
        </p:spPr>
      </p:pic>
      <p:sp>
        <p:nvSpPr>
          <p:cNvPr id="18" name="Right Arrow 17"/>
          <p:cNvSpPr/>
          <p:nvPr/>
        </p:nvSpPr>
        <p:spPr>
          <a:xfrm>
            <a:off x="5546272" y="5955023"/>
            <a:ext cx="479898"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69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3938" y="631016"/>
            <a:ext cx="1502315" cy="544796"/>
          </a:xfrm>
          <a:prstGeom prst="rect">
            <a:avLst/>
          </a:prstGeom>
        </p:spPr>
      </p:pic>
      <p:sp>
        <p:nvSpPr>
          <p:cNvPr id="3" name="TextBox 2"/>
          <p:cNvSpPr txBox="1"/>
          <p:nvPr/>
        </p:nvSpPr>
        <p:spPr>
          <a:xfrm>
            <a:off x="765243" y="289311"/>
            <a:ext cx="10629090" cy="5632311"/>
          </a:xfrm>
          <a:prstGeom prst="rect">
            <a:avLst/>
          </a:prstGeom>
          <a:noFill/>
        </p:spPr>
        <p:txBody>
          <a:bodyPr wrap="square" rtlCol="0">
            <a:spAutoFit/>
          </a:bodyPr>
          <a:lstStyle/>
          <a:p>
            <a:r>
              <a:rPr lang="en-US" dirty="0"/>
              <a:t>T</a:t>
            </a:r>
            <a:r>
              <a:rPr lang="en-US" dirty="0" smtClean="0"/>
              <a:t>he k-</a:t>
            </a:r>
            <a:r>
              <a:rPr lang="en-US" dirty="0" err="1" smtClean="0"/>
              <a:t>th</a:t>
            </a:r>
            <a:r>
              <a:rPr lang="en-US" dirty="0" smtClean="0"/>
              <a:t> eigenvector</a:t>
            </a:r>
          </a:p>
          <a:p>
            <a:endParaRPr lang="en-US" dirty="0" smtClean="0"/>
          </a:p>
          <a:p>
            <a:endParaRPr lang="en-US" dirty="0" smtClean="0"/>
          </a:p>
          <a:p>
            <a:r>
              <a:rPr lang="en-US" dirty="0" smtClean="0"/>
              <a:t>Since the v lie in the span of the        , we can equivalently look for solutions of the m equation:</a:t>
            </a:r>
          </a:p>
          <a:p>
            <a:endParaRPr lang="en-US" dirty="0" smtClean="0"/>
          </a:p>
          <a:p>
            <a:endParaRPr lang="en-US" dirty="0"/>
          </a:p>
          <a:p>
            <a:r>
              <a:rPr lang="en-US" dirty="0" smtClean="0"/>
              <a:t>So,</a:t>
            </a:r>
          </a:p>
          <a:p>
            <a:r>
              <a:rPr lang="en-US" dirty="0"/>
              <a:t>	</a:t>
            </a:r>
            <a:r>
              <a:rPr lang="en-US" dirty="0" smtClean="0"/>
              <a:t>							</a:t>
            </a:r>
            <a:r>
              <a:rPr lang="en-US" dirty="0"/>
              <a:t>	</a:t>
            </a:r>
            <a:r>
              <a:rPr lang="en-US" dirty="0" smtClean="0"/>
              <a:t>								       </a:t>
            </a:r>
          </a:p>
          <a:p>
            <a:r>
              <a:rPr lang="en-US" dirty="0"/>
              <a:t>	</a:t>
            </a:r>
            <a:r>
              <a:rPr lang="en-US" dirty="0" smtClean="0"/>
              <a:t>		 	 </a:t>
            </a:r>
          </a:p>
          <a:p>
            <a:endParaRPr lang="en-US" dirty="0"/>
          </a:p>
          <a:p>
            <a:r>
              <a:rPr lang="en-US" dirty="0" smtClean="0"/>
              <a:t>												</a:t>
            </a:r>
          </a:p>
          <a:p>
            <a:endParaRPr lang="en-US" dirty="0"/>
          </a:p>
          <a:p>
            <a:r>
              <a:rPr lang="en-US" dirty="0" smtClean="0"/>
              <a:t>So,									`</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		is also a solution to above equation.</a:t>
            </a:r>
          </a:p>
        </p:txBody>
      </p:sp>
      <p:pic>
        <p:nvPicPr>
          <p:cNvPr id="4" name="Picture 3"/>
          <p:cNvPicPr>
            <a:picLocks noChangeAspect="1"/>
          </p:cNvPicPr>
          <p:nvPr/>
        </p:nvPicPr>
        <p:blipFill>
          <a:blip r:embed="rId3"/>
          <a:stretch>
            <a:fillRect/>
          </a:stretch>
        </p:blipFill>
        <p:spPr>
          <a:xfrm>
            <a:off x="3840196" y="1175812"/>
            <a:ext cx="400050" cy="285750"/>
          </a:xfrm>
          <a:prstGeom prst="rect">
            <a:avLst/>
          </a:prstGeom>
        </p:spPr>
      </p:pic>
      <p:pic>
        <p:nvPicPr>
          <p:cNvPr id="5" name="Picture 4"/>
          <p:cNvPicPr>
            <a:picLocks noChangeAspect="1"/>
          </p:cNvPicPr>
          <p:nvPr/>
        </p:nvPicPr>
        <p:blipFill>
          <a:blip r:embed="rId4"/>
          <a:stretch>
            <a:fillRect/>
          </a:stretch>
        </p:blipFill>
        <p:spPr>
          <a:xfrm>
            <a:off x="4353938" y="1609476"/>
            <a:ext cx="2057400" cy="314325"/>
          </a:xfrm>
          <a:prstGeom prst="rect">
            <a:avLst/>
          </a:prstGeom>
        </p:spPr>
      </p:pic>
      <p:pic>
        <p:nvPicPr>
          <p:cNvPr id="6" name="Picture 5"/>
          <p:cNvPicPr>
            <a:picLocks noChangeAspect="1"/>
          </p:cNvPicPr>
          <p:nvPr/>
        </p:nvPicPr>
        <p:blipFill>
          <a:blip r:embed="rId5"/>
          <a:stretch>
            <a:fillRect/>
          </a:stretch>
        </p:blipFill>
        <p:spPr>
          <a:xfrm>
            <a:off x="2353688" y="2273785"/>
            <a:ext cx="6667500" cy="323850"/>
          </a:xfrm>
          <a:prstGeom prst="rect">
            <a:avLst/>
          </a:prstGeom>
        </p:spPr>
      </p:pic>
      <p:pic>
        <p:nvPicPr>
          <p:cNvPr id="7" name="Picture 6"/>
          <p:cNvPicPr>
            <a:picLocks noChangeAspect="1"/>
          </p:cNvPicPr>
          <p:nvPr/>
        </p:nvPicPr>
        <p:blipFill>
          <a:blip r:embed="rId6"/>
          <a:stretch>
            <a:fillRect/>
          </a:stretch>
        </p:blipFill>
        <p:spPr>
          <a:xfrm>
            <a:off x="4839713" y="2692766"/>
            <a:ext cx="1085850" cy="295275"/>
          </a:xfrm>
          <a:prstGeom prst="rect">
            <a:avLst/>
          </a:prstGeom>
        </p:spPr>
      </p:pic>
      <p:pic>
        <p:nvPicPr>
          <p:cNvPr id="8" name="Picture 7"/>
          <p:cNvPicPr>
            <a:picLocks noChangeAspect="1"/>
          </p:cNvPicPr>
          <p:nvPr/>
        </p:nvPicPr>
        <p:blipFill>
          <a:blip r:embed="rId7"/>
          <a:stretch>
            <a:fillRect/>
          </a:stretch>
        </p:blipFill>
        <p:spPr>
          <a:xfrm>
            <a:off x="4801613" y="3114583"/>
            <a:ext cx="1123950" cy="295275"/>
          </a:xfrm>
          <a:prstGeom prst="rect">
            <a:avLst/>
          </a:prstGeom>
        </p:spPr>
      </p:pic>
      <p:pic>
        <p:nvPicPr>
          <p:cNvPr id="9" name="Picture 8"/>
          <p:cNvPicPr>
            <a:picLocks noChangeAspect="1"/>
          </p:cNvPicPr>
          <p:nvPr/>
        </p:nvPicPr>
        <p:blipFill>
          <a:blip r:embed="rId8"/>
          <a:stretch>
            <a:fillRect/>
          </a:stretch>
        </p:blipFill>
        <p:spPr>
          <a:xfrm>
            <a:off x="1666672" y="3701046"/>
            <a:ext cx="6722927" cy="1762125"/>
          </a:xfrm>
          <a:prstGeom prst="rect">
            <a:avLst/>
          </a:prstGeom>
        </p:spPr>
      </p:pic>
    </p:spTree>
    <p:extLst>
      <p:ext uri="{BB962C8B-B14F-4D97-AF65-F5344CB8AC3E}">
        <p14:creationId xmlns:p14="http://schemas.microsoft.com/office/powerpoint/2010/main" val="2640434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712068" y="1714450"/>
            <a:ext cx="8612221" cy="3960018"/>
          </a:xfrm>
          <a:prstGeom prst="rect">
            <a:avLst/>
          </a:prstGeom>
          <a:noFill/>
          <a:ln w="9525">
            <a:noFill/>
            <a:miter lim="800000"/>
            <a:headEnd/>
            <a:tailEnd/>
          </a:ln>
          <a:effectLst/>
        </p:spPr>
      </p:pic>
      <p:sp>
        <p:nvSpPr>
          <p:cNvPr id="6" name="TextBox 5"/>
          <p:cNvSpPr txBox="1"/>
          <p:nvPr/>
        </p:nvSpPr>
        <p:spPr>
          <a:xfrm>
            <a:off x="1180289" y="442811"/>
            <a:ext cx="9144000" cy="830997"/>
          </a:xfrm>
          <a:prstGeom prst="rect">
            <a:avLst/>
          </a:prstGeom>
          <a:noFill/>
        </p:spPr>
        <p:txBody>
          <a:bodyPr wrap="square" rtlCol="0">
            <a:spAutoFit/>
          </a:bodyPr>
          <a:lstStyle/>
          <a:p>
            <a:r>
              <a:rPr lang="en-US" sz="4800" dirty="0" smtClean="0">
                <a:latin typeface="+mj-lt"/>
              </a:rPr>
              <a:t>Algorithm : Kernel PCA (schematic) </a:t>
            </a:r>
          </a:p>
        </p:txBody>
      </p:sp>
    </p:spTree>
    <p:extLst>
      <p:ext uri="{BB962C8B-B14F-4D97-AF65-F5344CB8AC3E}">
        <p14:creationId xmlns:p14="http://schemas.microsoft.com/office/powerpoint/2010/main" val="2348132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110138" y="1273808"/>
                <a:ext cx="9981932" cy="4801314"/>
              </a:xfrm>
              <a:prstGeom prst="rect">
                <a:avLst/>
              </a:prstGeom>
              <a:noFill/>
            </p:spPr>
            <p:txBody>
              <a:bodyPr wrap="square" rtlCol="0">
                <a:spAutoFit/>
              </a:bodyPr>
              <a:lstStyle/>
              <a:p>
                <a:endParaRPr lang="en-US" dirty="0" smtClean="0"/>
              </a:p>
              <a:p>
                <a:endParaRPr lang="en-US" dirty="0" smtClean="0"/>
              </a:p>
              <a:p>
                <a:pPr marL="285750" indent="-285750">
                  <a:buFont typeface="Arial" panose="020B0604020202020204" pitchFamily="34" charset="0"/>
                  <a:buChar char="•"/>
                </a:pPr>
                <a:r>
                  <a:rPr lang="en-US" dirty="0" smtClean="0"/>
                  <a:t>PCA method uses linear projection which can limit the usefulness of the approach</a:t>
                </a:r>
              </a:p>
              <a:p>
                <a:pPr marL="285750" indent="-285750">
                  <a:buFont typeface="Arial" panose="020B0604020202020204" pitchFamily="34" charset="0"/>
                  <a:buChar char="•"/>
                </a:pPr>
                <a:r>
                  <a:rPr lang="en-US" dirty="0" smtClean="0"/>
                  <a:t>Kernel PCA can overcome this problem as it is non linear method</a:t>
                </a:r>
              </a:p>
              <a:p>
                <a:pPr marL="285750" indent="-285750">
                  <a:buFont typeface="Arial" panose="020B0604020202020204" pitchFamily="34" charset="0"/>
                  <a:buChar char="•"/>
                </a:pPr>
                <a:r>
                  <a:rPr lang="en-US" dirty="0" smtClean="0"/>
                  <a:t>PCA depends only on first and second moments of the data whereas kernel PCA does not</a:t>
                </a:r>
              </a:p>
              <a:p>
                <a:pPr marL="285750" indent="-285750">
                  <a:buFont typeface="Arial" panose="020B0604020202020204" pitchFamily="34" charset="0"/>
                  <a:buChar char="•"/>
                </a:pPr>
                <a:r>
                  <a:rPr lang="en-US" dirty="0" smtClean="0"/>
                  <a:t>Kernel PCA followed by a linear SVM on a pattern recognition problem has shown to give similar results to using a nonlinear SVM using the same kernel</a:t>
                </a:r>
              </a:p>
              <a:p>
                <a:pPr marL="285750" indent="-285750">
                  <a:buFont typeface="Arial" panose="020B0604020202020204" pitchFamily="34" charset="0"/>
                  <a:buChar char="•"/>
                </a:pPr>
                <a:r>
                  <a:rPr lang="en-US" dirty="0" smtClean="0"/>
                  <a:t>Not affected noise in the data</a:t>
                </a:r>
              </a:p>
              <a:p>
                <a:pPr marL="285750" indent="-285750">
                  <a:buFont typeface="Arial" panose="020B0604020202020204" pitchFamily="34" charset="0"/>
                  <a:buChar char="•"/>
                </a:pPr>
                <a:endParaRPr lang="en-US" dirty="0" smtClean="0"/>
              </a:p>
              <a:p>
                <a:r>
                  <a:rPr lang="en-US" dirty="0"/>
                  <a:t> </a:t>
                </a:r>
                <a:r>
                  <a:rPr lang="en-US" dirty="0" smtClean="0"/>
                  <a:t>Limitation:</a:t>
                </a:r>
                <a:endParaRPr lang="en-US" dirty="0"/>
              </a:p>
              <a:p>
                <a:pPr marL="285750" indent="-285750">
                  <a:buFont typeface="Arial" panose="020B0604020202020204" pitchFamily="34" charset="0"/>
                  <a:buChar char="•"/>
                </a:pPr>
                <a:r>
                  <a:rPr lang="en-US" dirty="0" smtClean="0"/>
                  <a:t>Kernel PCA has computational limitations due to the calculation of Eigen-vectors: </a:t>
                </a:r>
                <a:endParaRPr lang="en-US" dirty="0"/>
              </a:p>
              <a:p>
                <a:pPr marL="3028950" lvl="6" indent="-285750">
                  <a:buFont typeface="Arial" panose="020B0604020202020204" pitchFamily="34" charset="0"/>
                  <a:buChar char="•"/>
                </a:pPr>
                <a:r>
                  <a:rPr lang="en-US" dirty="0" smtClean="0"/>
                  <a:t>order of the algorithm :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𝑚</m:t>
                            </m:r>
                          </m:e>
                          <m:sup>
                            <m:r>
                              <a:rPr lang="en-US" i="1">
                                <a:latin typeface="Cambria Math" panose="02040503050406030204" pitchFamily="18" charset="0"/>
                              </a:rPr>
                              <m:t>3</m:t>
                            </m:r>
                          </m:sup>
                        </m:sSup>
                      </m:e>
                    </m:d>
                  </m:oMath>
                </a14:m>
                <a:r>
                  <a:rPr lang="en-US" dirty="0"/>
                  <a:t> </a:t>
                </a:r>
                <a:endParaRPr lang="en-US" dirty="0" smtClean="0"/>
              </a:p>
              <a:p>
                <a:pPr marL="3028950" lvl="6" indent="-285750">
                  <a:buFont typeface="Arial" panose="020B0604020202020204" pitchFamily="34" charset="0"/>
                  <a:buChar char="•"/>
                </a:pPr>
                <a:r>
                  <a:rPr lang="en-US" dirty="0" smtClean="0"/>
                  <a:t>Could be solved : By using Nystrom method for Eigen-vector Approximation or by using subset of training data</a:t>
                </a:r>
              </a:p>
              <a:p>
                <a:pPr marL="285750" indent="-285750">
                  <a:buFont typeface="Arial" panose="020B0604020202020204" pitchFamily="34" charset="0"/>
                  <a:buChar char="•"/>
                </a:pPr>
                <a:r>
                  <a:rPr lang="en-US" dirty="0" smtClean="0"/>
                  <a:t>Choosing the appropriate kernel</a:t>
                </a:r>
                <a:r>
                  <a:rPr lang="en-US" dirty="0"/>
                  <a:t>	</a:t>
                </a:r>
                <a:endParaRPr lang="en-US" dirty="0" smtClean="0"/>
              </a:p>
              <a:p>
                <a:endParaRPr lang="en-US" dirty="0" smtClean="0"/>
              </a:p>
              <a:p>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110138" y="1273808"/>
                <a:ext cx="9981932" cy="4801314"/>
              </a:xfrm>
              <a:prstGeom prst="rect">
                <a:avLst/>
              </a:prstGeom>
              <a:blipFill rotWithShape="0">
                <a:blip r:embed="rId3"/>
                <a:stretch>
                  <a:fillRect l="-366"/>
                </a:stretch>
              </a:blipFill>
            </p:spPr>
            <p:txBody>
              <a:bodyPr/>
              <a:lstStyle/>
              <a:p>
                <a:r>
                  <a:rPr lang="en-IN">
                    <a:noFill/>
                  </a:rPr>
                  <a:t> </a:t>
                </a:r>
              </a:p>
            </p:txBody>
          </p:sp>
        </mc:Fallback>
      </mc:AlternateContent>
      <p:sp>
        <p:nvSpPr>
          <p:cNvPr id="3" name="TextBox 2"/>
          <p:cNvSpPr txBox="1"/>
          <p:nvPr/>
        </p:nvSpPr>
        <p:spPr>
          <a:xfrm>
            <a:off x="1180289" y="442811"/>
            <a:ext cx="9144000" cy="830997"/>
          </a:xfrm>
          <a:prstGeom prst="rect">
            <a:avLst/>
          </a:prstGeom>
          <a:noFill/>
        </p:spPr>
        <p:txBody>
          <a:bodyPr wrap="square" rtlCol="0">
            <a:spAutoFit/>
          </a:bodyPr>
          <a:lstStyle/>
          <a:p>
            <a:r>
              <a:rPr lang="en-US" sz="4800" dirty="0" smtClean="0">
                <a:latin typeface="+mj-lt"/>
              </a:rPr>
              <a:t>PCA v/s Kernel PCA</a:t>
            </a:r>
          </a:p>
        </p:txBody>
      </p:sp>
    </p:spTree>
    <p:extLst>
      <p:ext uri="{BB962C8B-B14F-4D97-AF65-F5344CB8AC3E}">
        <p14:creationId xmlns:p14="http://schemas.microsoft.com/office/powerpoint/2010/main" val="45087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625" y="545365"/>
            <a:ext cx="11582400" cy="6463308"/>
          </a:xfrm>
          <a:prstGeom prst="rect">
            <a:avLst/>
          </a:prstGeom>
          <a:noFill/>
        </p:spPr>
        <p:txBody>
          <a:bodyPr wrap="square" rtlCol="0">
            <a:spAutoFit/>
          </a:bodyPr>
          <a:lstStyle/>
          <a:p>
            <a:endParaRPr lang="en-IN" dirty="0" smtClean="0"/>
          </a:p>
          <a:p>
            <a:endParaRPr lang="en-IN" dirty="0"/>
          </a:p>
          <a:p>
            <a:pPr marL="285750" indent="-285750">
              <a:buFont typeface="Arial" panose="020B0604020202020204" pitchFamily="34" charset="0"/>
              <a:buChar char="•"/>
            </a:pPr>
            <a:r>
              <a:rPr lang="en-IN" dirty="0" smtClean="0"/>
              <a:t>CCA is a way of measuring the linear relationship between two multidimensional variables.</a:t>
            </a:r>
          </a:p>
          <a:p>
            <a:pPr marL="285750" indent="-285750">
              <a:buFont typeface="Arial" panose="020B0604020202020204" pitchFamily="34" charset="0"/>
              <a:buChar char="•"/>
            </a:pPr>
            <a:r>
              <a:rPr lang="en-IN" dirty="0" smtClean="0"/>
              <a:t>CCA finds a projection direction </a:t>
            </a:r>
            <a:r>
              <a:rPr lang="en-IN" b="1" dirty="0" smtClean="0"/>
              <a:t>u</a:t>
            </a:r>
            <a:r>
              <a:rPr lang="en-IN" dirty="0" smtClean="0"/>
              <a:t> in the space of X, and a projection direction </a:t>
            </a:r>
            <a:r>
              <a:rPr lang="en-IN" b="1" dirty="0" smtClean="0"/>
              <a:t>v</a:t>
            </a:r>
            <a:r>
              <a:rPr lang="en-IN" dirty="0" smtClean="0"/>
              <a:t> in the space of Y, so that projected data onto </a:t>
            </a:r>
            <a:r>
              <a:rPr lang="en-IN" b="1" dirty="0" smtClean="0"/>
              <a:t>u</a:t>
            </a:r>
            <a:r>
              <a:rPr lang="en-IN" dirty="0" smtClean="0"/>
              <a:t> and </a:t>
            </a:r>
            <a:r>
              <a:rPr lang="en-IN" b="1" dirty="0" smtClean="0"/>
              <a:t>v</a:t>
            </a:r>
            <a:r>
              <a:rPr lang="en-IN" dirty="0" smtClean="0"/>
              <a:t> has max correlation</a:t>
            </a:r>
          </a:p>
          <a:p>
            <a:pPr marL="285750" indent="-285750">
              <a:buFont typeface="Arial" panose="020B0604020202020204" pitchFamily="34" charset="0"/>
              <a:buChar char="•"/>
            </a:pPr>
            <a:r>
              <a:rPr lang="en-IN" dirty="0" smtClean="0"/>
              <a:t>The dimension of these new bases is less than or equal to the smallest dimensionality of the two set of variables (X and Y).So CCA simultaneously finds dimension reduction for tow feature spaces</a:t>
            </a:r>
          </a:p>
          <a:p>
            <a:pPr marL="285750" indent="-285750">
              <a:buFont typeface="Arial" panose="020B0604020202020204" pitchFamily="34" charset="0"/>
              <a:buChar char="•"/>
            </a:pPr>
            <a:r>
              <a:rPr lang="en-IN" dirty="0" smtClean="0"/>
              <a:t>CCA formulation :</a:t>
            </a:r>
          </a:p>
          <a:p>
            <a:r>
              <a:rPr lang="en-IN" dirty="0"/>
              <a:t> </a:t>
            </a:r>
            <a:r>
              <a:rPr lang="en-IN" dirty="0" smtClean="0"/>
              <a:t>	</a:t>
            </a:r>
          </a:p>
          <a:p>
            <a:endParaRPr lang="en-IN" dirty="0"/>
          </a:p>
          <a:p>
            <a:endParaRPr lang="en-IN" dirty="0" smtClean="0"/>
          </a:p>
          <a:p>
            <a:endParaRPr lang="en-IN" dirty="0"/>
          </a:p>
          <a:p>
            <a:r>
              <a:rPr lang="en-IN" dirty="0" smtClean="0"/>
              <a:t>	then solving </a:t>
            </a:r>
            <a:r>
              <a:rPr lang="en-IN" dirty="0"/>
              <a:t>	</a:t>
            </a:r>
            <a:endParaRPr lang="en-IN" dirty="0" smtClean="0"/>
          </a:p>
          <a:p>
            <a:endParaRPr lang="en-IN" dirty="0"/>
          </a:p>
          <a:p>
            <a:endParaRPr lang="en-IN" dirty="0" smtClean="0"/>
          </a:p>
          <a:p>
            <a:endParaRPr lang="en-IN" dirty="0"/>
          </a:p>
          <a:p>
            <a:pPr marL="285750" indent="-285750">
              <a:buFont typeface="Arial" panose="020B0604020202020204" pitchFamily="34" charset="0"/>
              <a:buChar char="•"/>
            </a:pPr>
            <a:r>
              <a:rPr lang="en-IN" dirty="0"/>
              <a:t>CCA is invariant under invertible Affine Transformations, the projections( </a:t>
            </a:r>
            <a:r>
              <a:rPr lang="en-IN" b="1" dirty="0" err="1"/>
              <a:t>u</a:t>
            </a:r>
            <a:r>
              <a:rPr lang="en-IN" dirty="0" err="1"/>
              <a:t>.</a:t>
            </a:r>
            <a:r>
              <a:rPr lang="en-IN" b="1" dirty="0" err="1"/>
              <a:t>x</a:t>
            </a:r>
            <a:r>
              <a:rPr lang="en-IN" dirty="0"/>
              <a:t> and </a:t>
            </a:r>
            <a:r>
              <a:rPr lang="en-IN" b="1" dirty="0" err="1"/>
              <a:t>v.y</a:t>
            </a:r>
            <a:r>
              <a:rPr lang="en-IN" dirty="0"/>
              <a:t>) and correlation between them remain </a:t>
            </a:r>
            <a:r>
              <a:rPr lang="en-IN" dirty="0" smtClean="0"/>
              <a:t>invariant</a:t>
            </a:r>
          </a:p>
          <a:p>
            <a:pPr marL="285750" indent="-285750">
              <a:buFont typeface="Arial" panose="020B0604020202020204" pitchFamily="34" charset="0"/>
              <a:buChar char="•"/>
            </a:pPr>
            <a:r>
              <a:rPr lang="en-IN" dirty="0" smtClean="0"/>
              <a:t>De-correlates the data </a:t>
            </a:r>
            <a:endParaRPr lang="en-IN" dirty="0"/>
          </a:p>
          <a:p>
            <a:pPr marL="285750" indent="-285750">
              <a:buFont typeface="Arial" panose="020B0604020202020204" pitchFamily="34" charset="0"/>
              <a:buChar char="•"/>
            </a:pPr>
            <a:r>
              <a:rPr lang="en-IN" dirty="0"/>
              <a:t>CCA can be </a:t>
            </a:r>
            <a:r>
              <a:rPr lang="en-IN" dirty="0" err="1"/>
              <a:t>kernelised</a:t>
            </a:r>
            <a:endParaRPr lang="en-IN" dirty="0"/>
          </a:p>
          <a:p>
            <a:endParaRPr lang="en-IN" dirty="0"/>
          </a:p>
          <a:p>
            <a:endParaRPr lang="en-IN" dirty="0" smtClean="0"/>
          </a:p>
          <a:p>
            <a:endParaRPr lang="en-IN" dirty="0" smtClean="0"/>
          </a:p>
        </p:txBody>
      </p:sp>
      <p:pic>
        <p:nvPicPr>
          <p:cNvPr id="9" name="Picture 8"/>
          <p:cNvPicPr>
            <a:picLocks noChangeAspect="1"/>
          </p:cNvPicPr>
          <p:nvPr/>
        </p:nvPicPr>
        <p:blipFill>
          <a:blip r:embed="rId3"/>
          <a:stretch>
            <a:fillRect/>
          </a:stretch>
        </p:blipFill>
        <p:spPr>
          <a:xfrm>
            <a:off x="3698601" y="2851903"/>
            <a:ext cx="5096380" cy="960004"/>
          </a:xfrm>
          <a:prstGeom prst="rect">
            <a:avLst/>
          </a:prstGeom>
        </p:spPr>
      </p:pic>
      <p:pic>
        <p:nvPicPr>
          <p:cNvPr id="10" name="Picture 9"/>
          <p:cNvPicPr>
            <a:picLocks noChangeAspect="1"/>
          </p:cNvPicPr>
          <p:nvPr/>
        </p:nvPicPr>
        <p:blipFill>
          <a:blip r:embed="rId4"/>
          <a:stretch>
            <a:fillRect/>
          </a:stretch>
        </p:blipFill>
        <p:spPr>
          <a:xfrm>
            <a:off x="4382450" y="4028863"/>
            <a:ext cx="3900749" cy="704048"/>
          </a:xfrm>
          <a:prstGeom prst="rect">
            <a:avLst/>
          </a:prstGeom>
        </p:spPr>
      </p:pic>
      <p:sp>
        <p:nvSpPr>
          <p:cNvPr id="5" name="TextBox 4"/>
          <p:cNvSpPr txBox="1"/>
          <p:nvPr/>
        </p:nvSpPr>
        <p:spPr>
          <a:xfrm>
            <a:off x="1760824" y="129866"/>
            <a:ext cx="9144000" cy="830997"/>
          </a:xfrm>
          <a:prstGeom prst="rect">
            <a:avLst/>
          </a:prstGeom>
          <a:noFill/>
        </p:spPr>
        <p:txBody>
          <a:bodyPr wrap="square" rtlCol="0">
            <a:spAutoFit/>
          </a:bodyPr>
          <a:lstStyle/>
          <a:p>
            <a:r>
              <a:rPr lang="en-US" sz="4800" dirty="0" smtClean="0">
                <a:latin typeface="+mj-lt"/>
              </a:rPr>
              <a:t>Canonical Correlation Analysis</a:t>
            </a:r>
          </a:p>
        </p:txBody>
      </p:sp>
    </p:spTree>
    <p:extLst>
      <p:ext uri="{BB962C8B-B14F-4D97-AF65-F5344CB8AC3E}">
        <p14:creationId xmlns:p14="http://schemas.microsoft.com/office/powerpoint/2010/main" val="2003961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CN" dirty="0" smtClean="0"/>
              <a:t>Nystrom Method</a:t>
            </a:r>
            <a:endParaRPr lang="en-US" altLang="zh-CN" dirty="0"/>
          </a:p>
        </p:txBody>
      </p:sp>
      <p:sp>
        <p:nvSpPr>
          <p:cNvPr id="33795" name="Rectangle 3"/>
          <p:cNvSpPr>
            <a:spLocks noGrp="1" noChangeArrowheads="1"/>
          </p:cNvSpPr>
          <p:nvPr>
            <p:ph type="body" idx="1"/>
          </p:nvPr>
        </p:nvSpPr>
        <p:spPr/>
        <p:txBody>
          <a:bodyPr>
            <a:normAutofit/>
          </a:bodyPr>
          <a:lstStyle/>
          <a:p>
            <a:r>
              <a:rPr lang="en-US" altLang="zh-CN" dirty="0" smtClean="0"/>
              <a:t>Compute partial affinities</a:t>
            </a:r>
            <a:endParaRPr lang="en-US" altLang="zh-CN" dirty="0"/>
          </a:p>
        </p:txBody>
      </p:sp>
      <p:sp>
        <p:nvSpPr>
          <p:cNvPr id="33796" name="Oval 4"/>
          <p:cNvSpPr>
            <a:spLocks noChangeArrowheads="1"/>
          </p:cNvSpPr>
          <p:nvPr/>
        </p:nvSpPr>
        <p:spPr bwMode="auto">
          <a:xfrm>
            <a:off x="3924300" y="32575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797" name="Oval 5"/>
          <p:cNvSpPr>
            <a:spLocks noChangeArrowheads="1"/>
          </p:cNvSpPr>
          <p:nvPr/>
        </p:nvSpPr>
        <p:spPr bwMode="auto">
          <a:xfrm>
            <a:off x="4324350" y="32004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798" name="Oval 6"/>
          <p:cNvSpPr>
            <a:spLocks noChangeArrowheads="1"/>
          </p:cNvSpPr>
          <p:nvPr/>
        </p:nvSpPr>
        <p:spPr bwMode="auto">
          <a:xfrm>
            <a:off x="3695700" y="34861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799" name="Oval 7"/>
          <p:cNvSpPr>
            <a:spLocks noChangeArrowheads="1"/>
          </p:cNvSpPr>
          <p:nvPr/>
        </p:nvSpPr>
        <p:spPr bwMode="auto">
          <a:xfrm>
            <a:off x="4095750" y="36004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0" name="Oval 8"/>
          <p:cNvSpPr>
            <a:spLocks noChangeArrowheads="1"/>
          </p:cNvSpPr>
          <p:nvPr/>
        </p:nvSpPr>
        <p:spPr bwMode="auto">
          <a:xfrm>
            <a:off x="4610100" y="38862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1" name="Oval 9"/>
          <p:cNvSpPr>
            <a:spLocks noChangeArrowheads="1"/>
          </p:cNvSpPr>
          <p:nvPr/>
        </p:nvSpPr>
        <p:spPr bwMode="auto">
          <a:xfrm>
            <a:off x="4667250" y="34861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2" name="Oval 10"/>
          <p:cNvSpPr>
            <a:spLocks noChangeArrowheads="1"/>
          </p:cNvSpPr>
          <p:nvPr/>
        </p:nvSpPr>
        <p:spPr bwMode="auto">
          <a:xfrm>
            <a:off x="4381500" y="36576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3" name="Oval 11"/>
          <p:cNvSpPr>
            <a:spLocks noChangeArrowheads="1"/>
          </p:cNvSpPr>
          <p:nvPr/>
        </p:nvSpPr>
        <p:spPr bwMode="auto">
          <a:xfrm>
            <a:off x="3581400" y="37719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4" name="Oval 12"/>
          <p:cNvSpPr>
            <a:spLocks noChangeArrowheads="1"/>
          </p:cNvSpPr>
          <p:nvPr/>
        </p:nvSpPr>
        <p:spPr bwMode="auto">
          <a:xfrm>
            <a:off x="4038600" y="41719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5" name="Oval 13"/>
          <p:cNvSpPr>
            <a:spLocks noChangeArrowheads="1"/>
          </p:cNvSpPr>
          <p:nvPr/>
        </p:nvSpPr>
        <p:spPr bwMode="auto">
          <a:xfrm>
            <a:off x="3867150" y="40005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6" name="Oval 14"/>
          <p:cNvSpPr>
            <a:spLocks noChangeArrowheads="1"/>
          </p:cNvSpPr>
          <p:nvPr/>
        </p:nvSpPr>
        <p:spPr bwMode="auto">
          <a:xfrm>
            <a:off x="4552950" y="42862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7" name="Oval 15"/>
          <p:cNvSpPr>
            <a:spLocks noChangeArrowheads="1"/>
          </p:cNvSpPr>
          <p:nvPr/>
        </p:nvSpPr>
        <p:spPr bwMode="auto">
          <a:xfrm>
            <a:off x="4895850" y="38290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08" name="Oval 16"/>
          <p:cNvSpPr>
            <a:spLocks noChangeArrowheads="1"/>
          </p:cNvSpPr>
          <p:nvPr/>
        </p:nvSpPr>
        <p:spPr bwMode="auto">
          <a:xfrm>
            <a:off x="4267200" y="40005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0" name="Oval 18"/>
          <p:cNvSpPr>
            <a:spLocks noChangeArrowheads="1"/>
          </p:cNvSpPr>
          <p:nvPr/>
        </p:nvSpPr>
        <p:spPr bwMode="auto">
          <a:xfrm>
            <a:off x="3981450" y="35433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1" name="Oval 19"/>
          <p:cNvSpPr>
            <a:spLocks noChangeArrowheads="1"/>
          </p:cNvSpPr>
          <p:nvPr/>
        </p:nvSpPr>
        <p:spPr bwMode="auto">
          <a:xfrm>
            <a:off x="4381500" y="34861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2" name="Oval 20"/>
          <p:cNvSpPr>
            <a:spLocks noChangeArrowheads="1"/>
          </p:cNvSpPr>
          <p:nvPr/>
        </p:nvSpPr>
        <p:spPr bwMode="auto">
          <a:xfrm>
            <a:off x="3752850" y="37719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3" name="Oval 21"/>
          <p:cNvSpPr>
            <a:spLocks noChangeArrowheads="1"/>
          </p:cNvSpPr>
          <p:nvPr/>
        </p:nvSpPr>
        <p:spPr bwMode="auto">
          <a:xfrm>
            <a:off x="4152900" y="38862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4" name="Oval 22"/>
          <p:cNvSpPr>
            <a:spLocks noChangeArrowheads="1"/>
          </p:cNvSpPr>
          <p:nvPr/>
        </p:nvSpPr>
        <p:spPr bwMode="auto">
          <a:xfrm>
            <a:off x="4667250" y="41719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5" name="Oval 23"/>
          <p:cNvSpPr>
            <a:spLocks noChangeArrowheads="1"/>
          </p:cNvSpPr>
          <p:nvPr/>
        </p:nvSpPr>
        <p:spPr bwMode="auto">
          <a:xfrm>
            <a:off x="4724400" y="37719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6" name="Oval 24"/>
          <p:cNvSpPr>
            <a:spLocks noChangeArrowheads="1"/>
          </p:cNvSpPr>
          <p:nvPr/>
        </p:nvSpPr>
        <p:spPr bwMode="auto">
          <a:xfrm>
            <a:off x="4438650" y="39433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7" name="Oval 25"/>
          <p:cNvSpPr>
            <a:spLocks noChangeArrowheads="1"/>
          </p:cNvSpPr>
          <p:nvPr/>
        </p:nvSpPr>
        <p:spPr bwMode="auto">
          <a:xfrm>
            <a:off x="3638550" y="40576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8" name="Oval 26"/>
          <p:cNvSpPr>
            <a:spLocks noChangeArrowheads="1"/>
          </p:cNvSpPr>
          <p:nvPr/>
        </p:nvSpPr>
        <p:spPr bwMode="auto">
          <a:xfrm>
            <a:off x="4095750" y="44577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19" name="Oval 27"/>
          <p:cNvSpPr>
            <a:spLocks noChangeArrowheads="1"/>
          </p:cNvSpPr>
          <p:nvPr/>
        </p:nvSpPr>
        <p:spPr bwMode="auto">
          <a:xfrm>
            <a:off x="3924300" y="42862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20" name="Oval 28"/>
          <p:cNvSpPr>
            <a:spLocks noChangeArrowheads="1"/>
          </p:cNvSpPr>
          <p:nvPr/>
        </p:nvSpPr>
        <p:spPr bwMode="auto">
          <a:xfrm>
            <a:off x="4667250" y="45148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21" name="Oval 29"/>
          <p:cNvSpPr>
            <a:spLocks noChangeArrowheads="1"/>
          </p:cNvSpPr>
          <p:nvPr/>
        </p:nvSpPr>
        <p:spPr bwMode="auto">
          <a:xfrm>
            <a:off x="4953000" y="411480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22" name="Oval 30"/>
          <p:cNvSpPr>
            <a:spLocks noChangeArrowheads="1"/>
          </p:cNvSpPr>
          <p:nvPr/>
        </p:nvSpPr>
        <p:spPr bwMode="auto">
          <a:xfrm>
            <a:off x="4324350" y="4286250"/>
            <a:ext cx="57150" cy="57150"/>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34" name="Text Box 42"/>
          <p:cNvSpPr txBox="1">
            <a:spLocks noChangeArrowheads="1"/>
          </p:cNvSpPr>
          <p:nvPr/>
        </p:nvSpPr>
        <p:spPr bwMode="auto">
          <a:xfrm>
            <a:off x="3048000" y="2571750"/>
            <a:ext cx="2171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i="1" dirty="0"/>
              <a:t>n  </a:t>
            </a:r>
            <a:r>
              <a:rPr lang="en-US" altLang="zh-CN" sz="2400" dirty="0">
                <a:latin typeface="Verdana" panose="020B0604030504040204" pitchFamily="34" charset="0"/>
              </a:rPr>
              <a:t>points</a:t>
            </a:r>
          </a:p>
        </p:txBody>
      </p:sp>
      <p:grpSp>
        <p:nvGrpSpPr>
          <p:cNvPr id="33839" name="Group 47"/>
          <p:cNvGrpSpPr>
            <a:grpSpLocks/>
          </p:cNvGrpSpPr>
          <p:nvPr/>
        </p:nvGrpSpPr>
        <p:grpSpPr bwMode="auto">
          <a:xfrm>
            <a:off x="5870971" y="4886325"/>
            <a:ext cx="3417094" cy="1377555"/>
            <a:chOff x="3168" y="3298"/>
            <a:chExt cx="2870" cy="1157"/>
          </a:xfrm>
        </p:grpSpPr>
        <p:sp>
          <p:nvSpPr>
            <p:cNvPr id="33833" name="Text Box 41"/>
            <p:cNvSpPr txBox="1">
              <a:spLocks noChangeArrowheads="1"/>
            </p:cNvSpPr>
            <p:nvPr/>
          </p:nvSpPr>
          <p:spPr bwMode="auto">
            <a:xfrm>
              <a:off x="5061" y="3298"/>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a:t>O (</a:t>
              </a:r>
              <a:r>
                <a:rPr lang="en-US" altLang="zh-CN" sz="2400" i="1" dirty="0"/>
                <a:t>n</a:t>
              </a:r>
              <a:r>
                <a:rPr lang="en-US" altLang="zh-CN" sz="2400" baseline="30000" dirty="0"/>
                <a:t>2</a:t>
              </a:r>
              <a:r>
                <a:rPr lang="en-US" altLang="zh-CN" sz="2400" dirty="0"/>
                <a:t>)</a:t>
              </a:r>
            </a:p>
          </p:txBody>
        </p:sp>
        <p:sp>
          <p:nvSpPr>
            <p:cNvPr id="33836" name="Line 44"/>
            <p:cNvSpPr>
              <a:spLocks noChangeShapeType="1"/>
            </p:cNvSpPr>
            <p:nvPr/>
          </p:nvSpPr>
          <p:spPr bwMode="auto">
            <a:xfrm flipH="1">
              <a:off x="5355" y="3646"/>
              <a:ext cx="1" cy="343"/>
            </a:xfrm>
            <a:prstGeom prst="line">
              <a:avLst/>
            </a:prstGeom>
            <a:noFill/>
            <a:ln w="952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37" name="Text Box 45"/>
            <p:cNvSpPr txBox="1">
              <a:spLocks noChangeArrowheads="1"/>
            </p:cNvSpPr>
            <p:nvPr/>
          </p:nvSpPr>
          <p:spPr bwMode="auto">
            <a:xfrm>
              <a:off x="5078" y="4067"/>
              <a:ext cx="96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a:t>O (</a:t>
              </a:r>
              <a:r>
                <a:rPr lang="en-US" altLang="zh-CN" sz="2400" i="1" dirty="0"/>
                <a:t>l </a:t>
              </a:r>
              <a:r>
                <a:rPr lang="en-US" altLang="zh-CN" sz="2400" i="1" baseline="30000" dirty="0"/>
                <a:t>. </a:t>
              </a:r>
              <a:r>
                <a:rPr lang="en-US" altLang="zh-CN" sz="2400" i="1" dirty="0"/>
                <a:t>n</a:t>
              </a:r>
              <a:r>
                <a:rPr lang="en-US" altLang="zh-CN" sz="2400" dirty="0"/>
                <a:t>)</a:t>
              </a:r>
            </a:p>
          </p:txBody>
        </p:sp>
        <p:sp>
          <p:nvSpPr>
            <p:cNvPr id="33838" name="Text Box 46"/>
            <p:cNvSpPr txBox="1">
              <a:spLocks noChangeArrowheads="1"/>
            </p:cNvSpPr>
            <p:nvPr/>
          </p:nvSpPr>
          <p:spPr bwMode="auto">
            <a:xfrm>
              <a:off x="3168" y="3552"/>
              <a:ext cx="155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t>complexity:</a:t>
              </a:r>
            </a:p>
          </p:txBody>
        </p:sp>
      </p:grpSp>
      <p:sp>
        <p:nvSpPr>
          <p:cNvPr id="33823" name="Text Box 31"/>
          <p:cNvSpPr txBox="1">
            <a:spLocks noChangeArrowheads="1"/>
          </p:cNvSpPr>
          <p:nvPr/>
        </p:nvSpPr>
        <p:spPr bwMode="auto">
          <a:xfrm>
            <a:off x="3467100" y="5200651"/>
            <a:ext cx="18526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2400" dirty="0">
                <a:solidFill>
                  <a:srgbClr val="FF0000"/>
                </a:solidFill>
              </a:rPr>
              <a:t>Z</a:t>
            </a:r>
            <a:r>
              <a:rPr lang="en-US" altLang="zh-CN" sz="3200" dirty="0">
                <a:solidFill>
                  <a:schemeClr val="bg1"/>
                </a:solidFill>
              </a:rPr>
              <a:t> </a:t>
            </a:r>
            <a:r>
              <a:rPr lang="en-US" altLang="zh-CN" sz="2400" dirty="0">
                <a:solidFill>
                  <a:srgbClr val="FF0000"/>
                </a:solidFill>
              </a:rPr>
              <a:t>= X  U Y</a:t>
            </a:r>
          </a:p>
        </p:txBody>
      </p:sp>
      <p:sp>
        <p:nvSpPr>
          <p:cNvPr id="33840" name="Text Box 48"/>
          <p:cNvSpPr txBox="1">
            <a:spLocks noChangeArrowheads="1"/>
          </p:cNvSpPr>
          <p:nvPr/>
        </p:nvSpPr>
        <p:spPr bwMode="auto">
          <a:xfrm>
            <a:off x="3148270" y="4749362"/>
            <a:ext cx="2795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400" i="1" dirty="0">
                <a:solidFill>
                  <a:srgbClr val="CA0202"/>
                </a:solidFill>
              </a:rPr>
              <a:t>l</a:t>
            </a:r>
            <a:r>
              <a:rPr lang="en-US" altLang="zh-CN" sz="2400" dirty="0">
                <a:solidFill>
                  <a:srgbClr val="CA0202"/>
                </a:solidFill>
              </a:rPr>
              <a:t>  sample points</a:t>
            </a:r>
          </a:p>
        </p:txBody>
      </p:sp>
      <p:grpSp>
        <p:nvGrpSpPr>
          <p:cNvPr id="33849" name="Group 57"/>
          <p:cNvGrpSpPr>
            <a:grpSpLocks/>
          </p:cNvGrpSpPr>
          <p:nvPr/>
        </p:nvGrpSpPr>
        <p:grpSpPr bwMode="auto">
          <a:xfrm>
            <a:off x="5353050" y="2224088"/>
            <a:ext cx="4360069" cy="2662237"/>
            <a:chOff x="2282" y="980"/>
            <a:chExt cx="3662" cy="2236"/>
          </a:xfrm>
        </p:grpSpPr>
        <p:sp>
          <p:nvSpPr>
            <p:cNvPr id="33825" name="Text Box 33"/>
            <p:cNvSpPr txBox="1">
              <a:spLocks noChangeArrowheads="1"/>
            </p:cNvSpPr>
            <p:nvPr/>
          </p:nvSpPr>
          <p:spPr bwMode="auto">
            <a:xfrm>
              <a:off x="2282" y="2426"/>
              <a:ext cx="59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2400" i="1" dirty="0"/>
                <a:t>W</a:t>
              </a:r>
              <a:r>
                <a:rPr lang="en-US" altLang="zh-CN" dirty="0"/>
                <a:t> =</a:t>
              </a:r>
              <a:r>
                <a:rPr lang="en-US" altLang="zh-CN" sz="1350" dirty="0"/>
                <a:t> </a:t>
              </a:r>
            </a:p>
          </p:txBody>
        </p:sp>
        <p:sp>
          <p:nvSpPr>
            <p:cNvPr id="33826" name="AutoShape 34"/>
            <p:cNvSpPr>
              <a:spLocks noChangeArrowheads="1"/>
            </p:cNvSpPr>
            <p:nvPr/>
          </p:nvSpPr>
          <p:spPr bwMode="auto">
            <a:xfrm>
              <a:off x="3024" y="2064"/>
              <a:ext cx="1488" cy="1152"/>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27" name="Rectangle 35" descr="大棋盘"/>
            <p:cNvSpPr>
              <a:spLocks noChangeArrowheads="1"/>
            </p:cNvSpPr>
            <p:nvPr/>
          </p:nvSpPr>
          <p:spPr bwMode="auto">
            <a:xfrm>
              <a:off x="3168" y="2160"/>
              <a:ext cx="288" cy="240"/>
            </a:xfrm>
            <a:prstGeom prst="rect">
              <a:avLst/>
            </a:prstGeom>
            <a:pattFill prst="lgCheck">
              <a:fgClr>
                <a:srgbClr val="CA0202"/>
              </a:fgClr>
              <a:bgClr>
                <a:srgbClr val="CA0202"/>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28" name="Rectangle 36" descr="大棋盘"/>
            <p:cNvSpPr>
              <a:spLocks noChangeArrowheads="1"/>
            </p:cNvSpPr>
            <p:nvPr/>
          </p:nvSpPr>
          <p:spPr bwMode="auto">
            <a:xfrm>
              <a:off x="3504" y="2448"/>
              <a:ext cx="816" cy="672"/>
            </a:xfrm>
            <a:prstGeom prst="rect">
              <a:avLst/>
            </a:prstGeom>
            <a:pattFill prst="lgCheck">
              <a:fgClr>
                <a:schemeClr val="hlink"/>
              </a:fgClr>
              <a:bgClr>
                <a:schemeClr val="hlink"/>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29" name="Text Box 37"/>
            <p:cNvSpPr txBox="1">
              <a:spLocks noChangeArrowheads="1"/>
            </p:cNvSpPr>
            <p:nvPr/>
          </p:nvSpPr>
          <p:spPr bwMode="auto">
            <a:xfrm>
              <a:off x="4264" y="980"/>
              <a:ext cx="1680" cy="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a:t>affinities between </a:t>
              </a:r>
            </a:p>
            <a:p>
              <a:r>
                <a:rPr lang="en-US" altLang="zh-CN" sz="2400" dirty="0">
                  <a:solidFill>
                    <a:srgbClr val="CA0202"/>
                  </a:solidFill>
                </a:rPr>
                <a:t>X</a:t>
              </a:r>
              <a:r>
                <a:rPr lang="en-US" altLang="zh-CN" sz="2400" dirty="0">
                  <a:solidFill>
                    <a:schemeClr val="bg1"/>
                  </a:solidFill>
                </a:rPr>
                <a:t> </a:t>
              </a:r>
              <a:r>
                <a:rPr lang="en-US" altLang="zh-CN" sz="2400" dirty="0"/>
                <a:t>and</a:t>
              </a:r>
              <a:r>
                <a:rPr lang="en-US" altLang="zh-CN" sz="2400" dirty="0">
                  <a:solidFill>
                    <a:schemeClr val="bg1"/>
                  </a:solidFill>
                </a:rPr>
                <a:t> </a:t>
              </a:r>
              <a:r>
                <a:rPr lang="en-US" altLang="zh-CN" sz="2400" dirty="0">
                  <a:solidFill>
                    <a:srgbClr val="FF0000"/>
                  </a:solidFill>
                </a:rPr>
                <a:t>Y</a:t>
              </a:r>
            </a:p>
            <a:p>
              <a:endParaRPr lang="en-US" altLang="zh-CN" sz="1500" dirty="0"/>
            </a:p>
          </p:txBody>
        </p:sp>
        <p:sp>
          <p:nvSpPr>
            <p:cNvPr id="33844" name="Rectangle 52" descr="大棋盘"/>
            <p:cNvSpPr>
              <a:spLocks noChangeArrowheads="1"/>
            </p:cNvSpPr>
            <p:nvPr/>
          </p:nvSpPr>
          <p:spPr bwMode="auto">
            <a:xfrm>
              <a:off x="3504" y="2160"/>
              <a:ext cx="816" cy="240"/>
            </a:xfrm>
            <a:prstGeom prst="rect">
              <a:avLst/>
            </a:prstGeom>
            <a:pattFill prst="lgCheck">
              <a:fgClr>
                <a:schemeClr val="hlink"/>
              </a:fgClr>
              <a:bgClr>
                <a:srgbClr val="CA0202"/>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45" name="Rectangle 53" descr="大棋盘"/>
            <p:cNvSpPr>
              <a:spLocks noChangeArrowheads="1"/>
            </p:cNvSpPr>
            <p:nvPr/>
          </p:nvSpPr>
          <p:spPr bwMode="auto">
            <a:xfrm>
              <a:off x="3168" y="2448"/>
              <a:ext cx="288" cy="672"/>
            </a:xfrm>
            <a:prstGeom prst="rect">
              <a:avLst/>
            </a:prstGeom>
            <a:pattFill prst="lgCheck">
              <a:fgClr>
                <a:schemeClr val="hlink"/>
              </a:fgClr>
              <a:bgClr>
                <a:schemeClr val="hlink"/>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46" name="Line 54"/>
            <p:cNvSpPr>
              <a:spLocks noChangeShapeType="1"/>
            </p:cNvSpPr>
            <p:nvPr/>
          </p:nvSpPr>
          <p:spPr bwMode="auto">
            <a:xfrm flipH="1">
              <a:off x="4032" y="1680"/>
              <a:ext cx="240" cy="432"/>
            </a:xfrm>
            <a:prstGeom prst="line">
              <a:avLst/>
            </a:prstGeom>
            <a:noFill/>
            <a:ln w="9525">
              <a:solidFill>
                <a:srgbClr val="FF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847" name="Text Box 55"/>
            <p:cNvSpPr txBox="1">
              <a:spLocks noChangeArrowheads="1"/>
            </p:cNvSpPr>
            <p:nvPr/>
          </p:nvSpPr>
          <p:spPr bwMode="auto">
            <a:xfrm>
              <a:off x="2456" y="1075"/>
              <a:ext cx="1344"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400" dirty="0"/>
                <a:t>affinities within  </a:t>
              </a:r>
            </a:p>
            <a:p>
              <a:pPr algn="l"/>
              <a:r>
                <a:rPr lang="en-US" altLang="zh-CN" sz="2400" dirty="0">
                  <a:latin typeface="Verdana" panose="020B0604030504040204" pitchFamily="34" charset="0"/>
                </a:rPr>
                <a:t>         </a:t>
              </a:r>
              <a:r>
                <a:rPr lang="en-US" altLang="zh-CN" sz="2400" dirty="0">
                  <a:solidFill>
                    <a:srgbClr val="CA0202"/>
                  </a:solidFill>
                </a:rPr>
                <a:t>X</a:t>
              </a:r>
              <a:endParaRPr lang="en-US" altLang="zh-CN" sz="2400" dirty="0"/>
            </a:p>
          </p:txBody>
        </p:sp>
        <p:sp>
          <p:nvSpPr>
            <p:cNvPr id="33848" name="Line 56"/>
            <p:cNvSpPr>
              <a:spLocks noChangeShapeType="1"/>
            </p:cNvSpPr>
            <p:nvPr/>
          </p:nvSpPr>
          <p:spPr bwMode="auto">
            <a:xfrm>
              <a:off x="3264" y="1748"/>
              <a:ext cx="48" cy="364"/>
            </a:xfrm>
            <a:prstGeom prst="line">
              <a:avLst/>
            </a:prstGeom>
            <a:noFill/>
            <a:ln w="9525">
              <a:solidFill>
                <a:srgbClr val="FF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custDataLst>
      <p:tags r:id="rId1"/>
    </p:custDataLst>
    <p:extLst>
      <p:ext uri="{BB962C8B-B14F-4D97-AF65-F5344CB8AC3E}">
        <p14:creationId xmlns:p14="http://schemas.microsoft.com/office/powerpoint/2010/main" val="3106341374"/>
      </p:ext>
    </p:extLst>
  </p:cSld>
  <p:clrMapOvr>
    <a:masterClrMapping/>
  </p:clrMapOvr>
  <p:transition advTm="7339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68" name="Group 52"/>
          <p:cNvGrpSpPr>
            <a:grpSpLocks/>
          </p:cNvGrpSpPr>
          <p:nvPr/>
        </p:nvGrpSpPr>
        <p:grpSpPr bwMode="auto">
          <a:xfrm>
            <a:off x="3907631" y="2743200"/>
            <a:ext cx="1371600" cy="1143000"/>
            <a:chOff x="1008" y="1584"/>
            <a:chExt cx="1152" cy="960"/>
          </a:xfrm>
        </p:grpSpPr>
        <p:sp>
          <p:nvSpPr>
            <p:cNvPr id="34860" name="Rectangle 44" descr="大棋盘"/>
            <p:cNvSpPr>
              <a:spLocks noChangeArrowheads="1"/>
            </p:cNvSpPr>
            <p:nvPr/>
          </p:nvSpPr>
          <p:spPr bwMode="auto">
            <a:xfrm>
              <a:off x="1008" y="1584"/>
              <a:ext cx="288" cy="240"/>
            </a:xfrm>
            <a:prstGeom prst="rect">
              <a:avLst/>
            </a:prstGeom>
            <a:pattFill prst="lgCheck">
              <a:fgClr>
                <a:srgbClr val="CA0202"/>
              </a:fgClr>
              <a:bgClr>
                <a:srgbClr val="CA0202"/>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61" name="Rectangle 45" descr="大棋盘"/>
            <p:cNvSpPr>
              <a:spLocks noChangeArrowheads="1"/>
            </p:cNvSpPr>
            <p:nvPr/>
          </p:nvSpPr>
          <p:spPr bwMode="auto">
            <a:xfrm>
              <a:off x="1344" y="1872"/>
              <a:ext cx="816" cy="672"/>
            </a:xfrm>
            <a:prstGeom prst="rect">
              <a:avLst/>
            </a:prstGeom>
            <a:pattFill prst="lgCheck">
              <a:fgClr>
                <a:schemeClr val="hlink"/>
              </a:fgClr>
              <a:bgClr>
                <a:schemeClr val="hlink"/>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63" name="Rectangle 47" descr="大棋盘"/>
            <p:cNvSpPr>
              <a:spLocks noChangeArrowheads="1"/>
            </p:cNvSpPr>
            <p:nvPr/>
          </p:nvSpPr>
          <p:spPr bwMode="auto">
            <a:xfrm>
              <a:off x="1344" y="1584"/>
              <a:ext cx="816" cy="240"/>
            </a:xfrm>
            <a:prstGeom prst="rect">
              <a:avLst/>
            </a:prstGeom>
            <a:pattFill prst="lgCheck">
              <a:fgClr>
                <a:schemeClr val="hlink"/>
              </a:fgClr>
              <a:bgClr>
                <a:srgbClr val="CA0202"/>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64" name="Rectangle 48" descr="大棋盘"/>
            <p:cNvSpPr>
              <a:spLocks noChangeArrowheads="1"/>
            </p:cNvSpPr>
            <p:nvPr/>
          </p:nvSpPr>
          <p:spPr bwMode="auto">
            <a:xfrm>
              <a:off x="1008" y="1872"/>
              <a:ext cx="288" cy="672"/>
            </a:xfrm>
            <a:prstGeom prst="rect">
              <a:avLst/>
            </a:prstGeom>
            <a:pattFill prst="lgCheck">
              <a:fgClr>
                <a:schemeClr val="hlink"/>
              </a:fgClr>
              <a:bgClr>
                <a:schemeClr val="hlink"/>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4818" name="Rectangle 2"/>
          <p:cNvSpPr>
            <a:spLocks noGrp="1" noChangeArrowheads="1"/>
          </p:cNvSpPr>
          <p:nvPr>
            <p:ph type="title"/>
          </p:nvPr>
        </p:nvSpPr>
        <p:spPr/>
        <p:txBody>
          <a:bodyPr/>
          <a:lstStyle/>
          <a:p>
            <a:r>
              <a:rPr lang="en-US" altLang="zh-CN" dirty="0">
                <a:solidFill>
                  <a:srgbClr val="FFEFA9"/>
                </a:solidFill>
              </a:rPr>
              <a:t> </a:t>
            </a:r>
            <a:r>
              <a:rPr lang="en-US" altLang="zh-CN" dirty="0" err="1"/>
              <a:t>Nyström</a:t>
            </a:r>
            <a:r>
              <a:rPr lang="en-US" altLang="zh-CN" dirty="0"/>
              <a:t> Method </a:t>
            </a:r>
            <a:endParaRPr lang="en-US" altLang="zh-CN" sz="1050" dirty="0"/>
          </a:p>
        </p:txBody>
      </p:sp>
      <p:sp>
        <p:nvSpPr>
          <p:cNvPr id="34819" name="Rectangle 3"/>
          <p:cNvSpPr>
            <a:spLocks noGrp="1" noChangeArrowheads="1"/>
          </p:cNvSpPr>
          <p:nvPr>
            <p:ph type="body" idx="1"/>
          </p:nvPr>
        </p:nvSpPr>
        <p:spPr/>
        <p:txBody>
          <a:bodyPr>
            <a:normAutofit/>
          </a:bodyPr>
          <a:lstStyle/>
          <a:p>
            <a:r>
              <a:rPr lang="en-US" altLang="zh-CN" dirty="0"/>
              <a:t>Approximate Eigenvectors</a:t>
            </a:r>
          </a:p>
        </p:txBody>
      </p:sp>
      <p:sp>
        <p:nvSpPr>
          <p:cNvPr id="34821" name="Text Box 5"/>
          <p:cNvSpPr txBox="1">
            <a:spLocks noChangeArrowheads="1"/>
          </p:cNvSpPr>
          <p:nvPr/>
        </p:nvSpPr>
        <p:spPr bwMode="auto">
          <a:xfrm>
            <a:off x="3009900" y="3143250"/>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W</a:t>
            </a:r>
            <a:r>
              <a:rPr lang="en-US" altLang="zh-CN"/>
              <a:t> =</a:t>
            </a:r>
            <a:r>
              <a:rPr lang="en-US" altLang="zh-CN" sz="1350"/>
              <a:t> </a:t>
            </a:r>
          </a:p>
        </p:txBody>
      </p:sp>
      <p:sp>
        <p:nvSpPr>
          <p:cNvPr id="34822" name="AutoShape 6"/>
          <p:cNvSpPr>
            <a:spLocks noChangeArrowheads="1"/>
          </p:cNvSpPr>
          <p:nvPr/>
        </p:nvSpPr>
        <p:spPr bwMode="auto">
          <a:xfrm>
            <a:off x="3695700" y="2628900"/>
            <a:ext cx="1771650" cy="1371600"/>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nvGrpSpPr>
          <p:cNvPr id="34869" name="Group 53"/>
          <p:cNvGrpSpPr>
            <a:grpSpLocks/>
          </p:cNvGrpSpPr>
          <p:nvPr/>
        </p:nvGrpSpPr>
        <p:grpSpPr bwMode="auto">
          <a:xfrm>
            <a:off x="3768329" y="2686050"/>
            <a:ext cx="1543050" cy="1314450"/>
            <a:chOff x="925" y="1536"/>
            <a:chExt cx="1296" cy="1104"/>
          </a:xfrm>
        </p:grpSpPr>
        <p:grpSp>
          <p:nvGrpSpPr>
            <p:cNvPr id="34838" name="Group 22"/>
            <p:cNvGrpSpPr>
              <a:grpSpLocks/>
            </p:cNvGrpSpPr>
            <p:nvPr/>
          </p:nvGrpSpPr>
          <p:grpSpPr bwMode="auto">
            <a:xfrm>
              <a:off x="925" y="1536"/>
              <a:ext cx="1296" cy="1104"/>
              <a:chOff x="1392" y="1584"/>
              <a:chExt cx="1296" cy="1104"/>
            </a:xfrm>
          </p:grpSpPr>
          <p:sp>
            <p:nvSpPr>
              <p:cNvPr id="34831" name="Line 15"/>
              <p:cNvSpPr>
                <a:spLocks noChangeShapeType="1"/>
              </p:cNvSpPr>
              <p:nvPr/>
            </p:nvSpPr>
            <p:spPr bwMode="auto">
              <a:xfrm>
                <a:off x="1392" y="1899"/>
                <a:ext cx="1296" cy="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32" name="Line 16"/>
              <p:cNvSpPr>
                <a:spLocks noChangeShapeType="1"/>
              </p:cNvSpPr>
              <p:nvPr/>
            </p:nvSpPr>
            <p:spPr bwMode="auto">
              <a:xfrm>
                <a:off x="1824" y="1584"/>
                <a:ext cx="0" cy="110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4834" name="Text Box 18"/>
            <p:cNvSpPr txBox="1">
              <a:spLocks noChangeArrowheads="1"/>
            </p:cNvSpPr>
            <p:nvPr/>
          </p:nvSpPr>
          <p:spPr bwMode="auto">
            <a:xfrm>
              <a:off x="1008" y="1536"/>
              <a:ext cx="38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i="1"/>
                <a:t>A</a:t>
              </a:r>
            </a:p>
          </p:txBody>
        </p:sp>
        <p:sp>
          <p:nvSpPr>
            <p:cNvPr id="34835" name="Text Box 19"/>
            <p:cNvSpPr txBox="1">
              <a:spLocks noChangeArrowheads="1"/>
            </p:cNvSpPr>
            <p:nvPr/>
          </p:nvSpPr>
          <p:spPr bwMode="auto">
            <a:xfrm>
              <a:off x="1008" y="2112"/>
              <a:ext cx="38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i="1"/>
                <a:t>B</a:t>
              </a:r>
              <a:r>
                <a:rPr lang="en-US" altLang="zh-CN" baseline="30000"/>
                <a:t>T</a:t>
              </a:r>
            </a:p>
          </p:txBody>
        </p:sp>
        <p:sp>
          <p:nvSpPr>
            <p:cNvPr id="34836" name="Text Box 20"/>
            <p:cNvSpPr txBox="1">
              <a:spLocks noChangeArrowheads="1"/>
            </p:cNvSpPr>
            <p:nvPr/>
          </p:nvSpPr>
          <p:spPr bwMode="auto">
            <a:xfrm>
              <a:off x="1584" y="1536"/>
              <a:ext cx="38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i="1"/>
                <a:t>B</a:t>
              </a:r>
              <a:endParaRPr lang="en-US" altLang="zh-CN" i="1" baseline="30000"/>
            </a:p>
          </p:txBody>
        </p:sp>
        <p:sp>
          <p:nvSpPr>
            <p:cNvPr id="34837" name="Text Box 21"/>
            <p:cNvSpPr txBox="1">
              <a:spLocks noChangeArrowheads="1"/>
            </p:cNvSpPr>
            <p:nvPr/>
          </p:nvSpPr>
          <p:spPr bwMode="auto">
            <a:xfrm>
              <a:off x="1591" y="2119"/>
              <a:ext cx="38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i="1"/>
                <a:t>C</a:t>
              </a:r>
              <a:endParaRPr lang="en-US" altLang="zh-CN" i="1" baseline="30000"/>
            </a:p>
          </p:txBody>
        </p:sp>
      </p:grpSp>
      <p:sp>
        <p:nvSpPr>
          <p:cNvPr id="34840" name="Text Box 24"/>
          <p:cNvSpPr txBox="1">
            <a:spLocks noChangeArrowheads="1"/>
          </p:cNvSpPr>
          <p:nvPr/>
        </p:nvSpPr>
        <p:spPr bwMode="auto">
          <a:xfrm>
            <a:off x="5524500" y="314325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dirty="0"/>
              <a:t>,       </a:t>
            </a:r>
            <a:r>
              <a:rPr lang="en-US" altLang="zh-CN" i="1" dirty="0"/>
              <a:t>A</a:t>
            </a:r>
            <a:r>
              <a:rPr lang="en-US" altLang="zh-CN" dirty="0"/>
              <a:t> = </a:t>
            </a:r>
            <a:r>
              <a:rPr lang="en-US" altLang="zh-CN" i="1" dirty="0"/>
              <a:t>U</a:t>
            </a:r>
            <a:r>
              <a:rPr lang="el-GR" altLang="zh-CN" i="1" dirty="0"/>
              <a:t>Λ</a:t>
            </a:r>
            <a:r>
              <a:rPr lang="en-US" altLang="zh-CN" i="1" dirty="0"/>
              <a:t>U</a:t>
            </a:r>
            <a:r>
              <a:rPr lang="en-US" altLang="zh-CN" baseline="30000" dirty="0"/>
              <a:t>T</a:t>
            </a:r>
            <a:endParaRPr lang="el-GR" altLang="zh-CN" baseline="30000" dirty="0"/>
          </a:p>
        </p:txBody>
      </p:sp>
      <p:grpSp>
        <p:nvGrpSpPr>
          <p:cNvPr id="34856" name="Group 40"/>
          <p:cNvGrpSpPr>
            <a:grpSpLocks/>
          </p:cNvGrpSpPr>
          <p:nvPr/>
        </p:nvGrpSpPr>
        <p:grpSpPr bwMode="auto">
          <a:xfrm>
            <a:off x="7581900" y="4114803"/>
            <a:ext cx="1428750" cy="1395413"/>
            <a:chOff x="4128" y="2736"/>
            <a:chExt cx="1200" cy="1172"/>
          </a:xfrm>
        </p:grpSpPr>
        <p:sp>
          <p:nvSpPr>
            <p:cNvPr id="34851" name="Text Box 35"/>
            <p:cNvSpPr txBox="1">
              <a:spLocks noChangeArrowheads="1"/>
            </p:cNvSpPr>
            <p:nvPr/>
          </p:nvSpPr>
          <p:spPr bwMode="auto">
            <a:xfrm>
              <a:off x="4257" y="3166"/>
              <a:ext cx="96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O (</a:t>
              </a:r>
              <a:r>
                <a:rPr lang="en-US" altLang="zh-CN" i="1"/>
                <a:t>n</a:t>
              </a:r>
              <a:r>
                <a:rPr lang="en-US" altLang="zh-CN" baseline="30000"/>
                <a:t>3</a:t>
              </a:r>
              <a:r>
                <a:rPr lang="en-US" altLang="zh-CN"/>
                <a:t>)</a:t>
              </a:r>
            </a:p>
          </p:txBody>
        </p:sp>
        <p:sp>
          <p:nvSpPr>
            <p:cNvPr id="34852" name="Line 36"/>
            <p:cNvSpPr>
              <a:spLocks noChangeShapeType="1"/>
            </p:cNvSpPr>
            <p:nvPr/>
          </p:nvSpPr>
          <p:spPr bwMode="auto">
            <a:xfrm>
              <a:off x="4757" y="3462"/>
              <a:ext cx="0" cy="192"/>
            </a:xfrm>
            <a:prstGeom prst="line">
              <a:avLst/>
            </a:prstGeom>
            <a:noFill/>
            <a:ln w="952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53" name="Text Box 37"/>
            <p:cNvSpPr txBox="1">
              <a:spLocks noChangeArrowheads="1"/>
            </p:cNvSpPr>
            <p:nvPr/>
          </p:nvSpPr>
          <p:spPr bwMode="auto">
            <a:xfrm>
              <a:off x="4257" y="3598"/>
              <a:ext cx="96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O (</a:t>
              </a:r>
              <a:r>
                <a:rPr lang="en-US" altLang="zh-CN" i="1"/>
                <a:t>l</a:t>
              </a:r>
              <a:r>
                <a:rPr lang="en-US" altLang="zh-CN" i="1" baseline="30000"/>
                <a:t>2</a:t>
              </a:r>
              <a:r>
                <a:rPr lang="en-US" altLang="zh-CN" i="1"/>
                <a:t> </a:t>
              </a:r>
              <a:r>
                <a:rPr lang="en-US" altLang="zh-CN" i="1" baseline="30000"/>
                <a:t>. </a:t>
              </a:r>
              <a:r>
                <a:rPr lang="en-US" altLang="zh-CN" i="1"/>
                <a:t>n</a:t>
              </a:r>
              <a:r>
                <a:rPr lang="en-US" altLang="zh-CN"/>
                <a:t>)</a:t>
              </a:r>
            </a:p>
          </p:txBody>
        </p:sp>
        <p:sp>
          <p:nvSpPr>
            <p:cNvPr id="34854" name="Text Box 38"/>
            <p:cNvSpPr txBox="1">
              <a:spLocks noChangeArrowheads="1"/>
            </p:cNvSpPr>
            <p:nvPr/>
          </p:nvSpPr>
          <p:spPr bwMode="auto">
            <a:xfrm>
              <a:off x="4128" y="2736"/>
              <a:ext cx="120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500" dirty="0">
                  <a:latin typeface="Verdana" panose="020B0604030504040204" pitchFamily="34" charset="0"/>
                </a:rPr>
                <a:t>complexity</a:t>
              </a:r>
              <a:r>
                <a:rPr lang="en-US" altLang="zh-CN" dirty="0"/>
                <a:t>:</a:t>
              </a:r>
            </a:p>
          </p:txBody>
        </p:sp>
      </p:grpSp>
      <p:grpSp>
        <p:nvGrpSpPr>
          <p:cNvPr id="34871" name="Group 55"/>
          <p:cNvGrpSpPr>
            <a:grpSpLocks/>
          </p:cNvGrpSpPr>
          <p:nvPr/>
        </p:nvGrpSpPr>
        <p:grpSpPr bwMode="auto">
          <a:xfrm>
            <a:off x="2961087" y="3576640"/>
            <a:ext cx="4220765" cy="2160986"/>
            <a:chOff x="247" y="2284"/>
            <a:chExt cx="3545" cy="1815"/>
          </a:xfrm>
        </p:grpSpPr>
        <p:sp>
          <p:nvSpPr>
            <p:cNvPr id="34841" name="Text Box 25"/>
            <p:cNvSpPr txBox="1">
              <a:spLocks noChangeArrowheads="1"/>
            </p:cNvSpPr>
            <p:nvPr/>
          </p:nvSpPr>
          <p:spPr bwMode="auto">
            <a:xfrm>
              <a:off x="2256" y="3168"/>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cs typeface="Times New Roman" panose="02020603050405020304" pitchFamily="18" charset="0"/>
                </a:rPr>
                <a:t>U</a:t>
              </a:r>
              <a:r>
                <a:rPr lang="en-US" altLang="zh-CN">
                  <a:cs typeface="Times New Roman" panose="02020603050405020304" pitchFamily="18" charset="0"/>
                </a:rPr>
                <a:t> =</a:t>
              </a:r>
              <a:endParaRPr lang="el-GR" altLang="zh-CN" baseline="30000"/>
            </a:p>
          </p:txBody>
        </p:sp>
        <p:sp>
          <p:nvSpPr>
            <p:cNvPr id="34842" name="AutoShape 26"/>
            <p:cNvSpPr>
              <a:spLocks noChangeArrowheads="1"/>
            </p:cNvSpPr>
            <p:nvPr/>
          </p:nvSpPr>
          <p:spPr bwMode="auto">
            <a:xfrm>
              <a:off x="2784" y="2784"/>
              <a:ext cx="1008" cy="1008"/>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43" name="Text Box 27"/>
            <p:cNvSpPr txBox="1">
              <a:spLocks noChangeArrowheads="1"/>
            </p:cNvSpPr>
            <p:nvPr/>
          </p:nvSpPr>
          <p:spPr bwMode="auto">
            <a:xfrm>
              <a:off x="3113" y="2860"/>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solidFill>
                    <a:srgbClr val="CA0202"/>
                  </a:solidFill>
                </a:rPr>
                <a:t>U</a:t>
              </a:r>
            </a:p>
          </p:txBody>
        </p:sp>
        <p:sp>
          <p:nvSpPr>
            <p:cNvPr id="34844" name="Text Box 28"/>
            <p:cNvSpPr txBox="1">
              <a:spLocks noChangeArrowheads="1"/>
            </p:cNvSpPr>
            <p:nvPr/>
          </p:nvSpPr>
          <p:spPr bwMode="auto">
            <a:xfrm>
              <a:off x="2928" y="3341"/>
              <a:ext cx="8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solidFill>
                    <a:schemeClr val="hlink"/>
                  </a:solidFill>
                </a:rPr>
                <a:t>B</a:t>
              </a:r>
              <a:r>
                <a:rPr lang="en-US" altLang="zh-CN" baseline="40000">
                  <a:solidFill>
                    <a:schemeClr val="hlink"/>
                  </a:solidFill>
                </a:rPr>
                <a:t>T</a:t>
              </a:r>
              <a:r>
                <a:rPr lang="en-US" altLang="zh-CN" i="1">
                  <a:solidFill>
                    <a:schemeClr val="hlink"/>
                  </a:solidFill>
                </a:rPr>
                <a:t>U</a:t>
              </a:r>
              <a:r>
                <a:rPr lang="el-GR" altLang="zh-CN" i="1">
                  <a:solidFill>
                    <a:schemeClr val="hlink"/>
                  </a:solidFill>
                </a:rPr>
                <a:t>Λ</a:t>
              </a:r>
              <a:r>
                <a:rPr lang="en-US" altLang="zh-CN" baseline="40000">
                  <a:solidFill>
                    <a:schemeClr val="hlink"/>
                  </a:solidFill>
                </a:rPr>
                <a:t>-1</a:t>
              </a:r>
              <a:endParaRPr lang="en-US" altLang="zh-CN">
                <a:solidFill>
                  <a:schemeClr val="hlink"/>
                </a:solidFill>
              </a:endParaRPr>
            </a:p>
          </p:txBody>
        </p:sp>
        <p:sp>
          <p:nvSpPr>
            <p:cNvPr id="34847" name="Freeform 31"/>
            <p:cNvSpPr>
              <a:spLocks/>
            </p:cNvSpPr>
            <p:nvPr/>
          </p:nvSpPr>
          <p:spPr bwMode="auto">
            <a:xfrm>
              <a:off x="247" y="2284"/>
              <a:ext cx="1673" cy="1028"/>
            </a:xfrm>
            <a:custGeom>
              <a:avLst/>
              <a:gdLst>
                <a:gd name="T0" fmla="*/ 200 w 2264"/>
                <a:gd name="T1" fmla="*/ 0 h 1104"/>
                <a:gd name="T2" fmla="*/ 344 w 2264"/>
                <a:gd name="T3" fmla="*/ 912 h 1104"/>
                <a:gd name="T4" fmla="*/ 2264 w 2264"/>
                <a:gd name="T5" fmla="*/ 1104 h 1104"/>
              </a:gdLst>
              <a:ahLst/>
              <a:cxnLst>
                <a:cxn ang="0">
                  <a:pos x="T0" y="T1"/>
                </a:cxn>
                <a:cxn ang="0">
                  <a:pos x="T2" y="T3"/>
                </a:cxn>
                <a:cxn ang="0">
                  <a:pos x="T4" y="T5"/>
                </a:cxn>
              </a:cxnLst>
              <a:rect l="0" t="0" r="r" b="b"/>
              <a:pathLst>
                <a:path w="2264" h="1104">
                  <a:moveTo>
                    <a:pt x="200" y="0"/>
                  </a:moveTo>
                  <a:cubicBezTo>
                    <a:pt x="100" y="364"/>
                    <a:pt x="0" y="728"/>
                    <a:pt x="344" y="912"/>
                  </a:cubicBezTo>
                  <a:cubicBezTo>
                    <a:pt x="688" y="1096"/>
                    <a:pt x="1476" y="1100"/>
                    <a:pt x="2264" y="1104"/>
                  </a:cubicBezTo>
                </a:path>
              </a:pathLst>
            </a:custGeom>
            <a:noFill/>
            <a:ln w="9525" cap="flat" cmpd="sng">
              <a:solidFill>
                <a:srgbClr val="FFCC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848" name="Text Box 32"/>
            <p:cNvSpPr txBox="1">
              <a:spLocks noChangeArrowheads="1"/>
            </p:cNvSpPr>
            <p:nvPr/>
          </p:nvSpPr>
          <p:spPr bwMode="auto">
            <a:xfrm>
              <a:off x="384" y="3504"/>
              <a:ext cx="193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latin typeface="+mj-lt"/>
                </a:rPr>
                <a:t>approximate eigenvectors</a:t>
              </a:r>
            </a:p>
          </p:txBody>
        </p:sp>
        <p:sp>
          <p:nvSpPr>
            <p:cNvPr id="34870" name="Line 54"/>
            <p:cNvSpPr>
              <a:spLocks noChangeShapeType="1"/>
            </p:cNvSpPr>
            <p:nvPr/>
          </p:nvSpPr>
          <p:spPr bwMode="auto">
            <a:xfrm>
              <a:off x="2352" y="3203"/>
              <a:ext cx="48" cy="0"/>
            </a:xfrm>
            <a:prstGeom prst="line">
              <a:avLst/>
            </a:prstGeom>
            <a:noFill/>
            <a:ln w="952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8" name="TextBox 7"/>
              <p:cNvSpPr txBox="1"/>
              <p:nvPr/>
            </p:nvSpPr>
            <p:spPr>
              <a:xfrm>
                <a:off x="9194676" y="2174666"/>
                <a:ext cx="1843582"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𝑊</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𝑙</m:t>
                              </m:r>
                            </m:den>
                          </m:f>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𝐴</m:t>
                              </m:r>
                            </m:e>
                          </m:nary>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194676" y="2174666"/>
                <a:ext cx="1843582" cy="76309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732124" y="2938951"/>
                <a:ext cx="3003194" cy="1202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𝐴</m:t>
                              </m:r>
                            </m:sub>
                          </m:sSub>
                        </m:e>
                      </m:acc>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𝑙</m:t>
                              </m:r>
                            </m:num>
                            <m:den>
                              <m:r>
                                <a:rPr lang="en-US" b="0" i="1" smtClean="0">
                                  <a:latin typeface="Cambria Math" panose="02040503050406030204" pitchFamily="18" charset="0"/>
                                </a:rPr>
                                <m:t>𝑛</m:t>
                              </m:r>
                            </m:den>
                          </m:f>
                        </m:e>
                      </m:rad>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𝑊</m:t>
                          </m:r>
                        </m:sub>
                      </m:sSub>
                      <m:sSup>
                        <m:sSupPr>
                          <m:ctrlPr>
                            <a:rPr lang="en-US" b="0" i="1" smtClean="0">
                              <a:latin typeface="Cambria Math" panose="02040503050406030204" pitchFamily="18" charset="0"/>
                            </a:rPr>
                          </m:ctrlPr>
                        </m:sSupPr>
                        <m:e>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𝑊</m:t>
                              </m:r>
                            </m:e>
                          </m:nary>
                        </m:e>
                        <m:sup>
                          <m:r>
                            <a:rPr lang="en-US" b="0" i="1" smtClean="0">
                              <a:latin typeface="Cambria Math" panose="02040503050406030204" pitchFamily="18" charset="0"/>
                            </a:rPr>
                            <m:t>−1</m:t>
                          </m:r>
                        </m:sup>
                      </m:sSup>
                    </m:oMath>
                  </m:oMathPara>
                </a14:m>
                <a:endParaRPr lang="en-US" b="0" dirty="0" smtClean="0"/>
              </a:p>
              <a:p>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8732124" y="2938951"/>
                <a:ext cx="3003194" cy="1202060"/>
              </a:xfrm>
              <a:prstGeom prst="rect">
                <a:avLst/>
              </a:prstGeom>
              <a:blipFill rotWithShape="0">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025151"/>
      </p:ext>
    </p:extLst>
  </p:cSld>
  <p:clrMapOvr>
    <a:masterClrMapping/>
  </p:clrMapOvr>
  <p:transition advTm="24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09900" y="1120378"/>
            <a:ext cx="6172200" cy="594122"/>
          </a:xfrm>
        </p:spPr>
        <p:txBody>
          <a:bodyPr>
            <a:normAutofit fontScale="90000"/>
          </a:bodyPr>
          <a:lstStyle/>
          <a:p>
            <a:r>
              <a:rPr lang="en-US" altLang="zh-CN"/>
              <a:t>Schur Complement</a:t>
            </a:r>
          </a:p>
        </p:txBody>
      </p:sp>
      <p:grpSp>
        <p:nvGrpSpPr>
          <p:cNvPr id="52240" name="Group 16"/>
          <p:cNvGrpSpPr>
            <a:grpSpLocks/>
          </p:cNvGrpSpPr>
          <p:nvPr/>
        </p:nvGrpSpPr>
        <p:grpSpPr bwMode="auto">
          <a:xfrm>
            <a:off x="4487467" y="2008585"/>
            <a:ext cx="1048940" cy="1200150"/>
            <a:chOff x="1625" y="1715"/>
            <a:chExt cx="881" cy="1008"/>
          </a:xfrm>
        </p:grpSpPr>
        <p:sp>
          <p:nvSpPr>
            <p:cNvPr id="52234" name="AutoShape 10"/>
            <p:cNvSpPr>
              <a:spLocks noChangeArrowheads="1"/>
            </p:cNvSpPr>
            <p:nvPr/>
          </p:nvSpPr>
          <p:spPr bwMode="auto">
            <a:xfrm>
              <a:off x="1625" y="1715"/>
              <a:ext cx="816" cy="1008"/>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35" name="Text Box 11"/>
            <p:cNvSpPr txBox="1">
              <a:spLocks noChangeArrowheads="1"/>
            </p:cNvSpPr>
            <p:nvPr/>
          </p:nvSpPr>
          <p:spPr bwMode="auto">
            <a:xfrm>
              <a:off x="1865" y="1804"/>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solidFill>
                    <a:srgbClr val="CA0202"/>
                  </a:solidFill>
                </a:rPr>
                <a:t>U</a:t>
              </a:r>
            </a:p>
          </p:txBody>
        </p:sp>
        <p:sp>
          <p:nvSpPr>
            <p:cNvPr id="52236" name="Text Box 12"/>
            <p:cNvSpPr txBox="1">
              <a:spLocks noChangeArrowheads="1"/>
            </p:cNvSpPr>
            <p:nvPr/>
          </p:nvSpPr>
          <p:spPr bwMode="auto">
            <a:xfrm>
              <a:off x="1680" y="2285"/>
              <a:ext cx="8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solidFill>
                    <a:schemeClr val="hlink"/>
                  </a:solidFill>
                </a:rPr>
                <a:t>B</a:t>
              </a:r>
              <a:r>
                <a:rPr lang="en-US" altLang="zh-CN" baseline="40000">
                  <a:solidFill>
                    <a:schemeClr val="hlink"/>
                  </a:solidFill>
                </a:rPr>
                <a:t>T</a:t>
              </a:r>
              <a:r>
                <a:rPr lang="en-US" altLang="zh-CN" i="1">
                  <a:solidFill>
                    <a:schemeClr val="hlink"/>
                  </a:solidFill>
                </a:rPr>
                <a:t>U</a:t>
              </a:r>
              <a:r>
                <a:rPr lang="el-GR" altLang="zh-CN" i="1">
                  <a:solidFill>
                    <a:schemeClr val="hlink"/>
                  </a:solidFill>
                </a:rPr>
                <a:t>Λ</a:t>
              </a:r>
              <a:r>
                <a:rPr lang="en-US" altLang="zh-CN" baseline="40000">
                  <a:solidFill>
                    <a:schemeClr val="hlink"/>
                  </a:solidFill>
                </a:rPr>
                <a:t>-1</a:t>
              </a:r>
              <a:endParaRPr lang="en-US" altLang="zh-CN">
                <a:solidFill>
                  <a:schemeClr val="hlink"/>
                </a:solidFill>
              </a:endParaRPr>
            </a:p>
          </p:txBody>
        </p:sp>
      </p:grpSp>
      <p:sp>
        <p:nvSpPr>
          <p:cNvPr id="52239" name="Rectangle 15"/>
          <p:cNvSpPr>
            <a:spLocks noChangeArrowheads="1"/>
          </p:cNvSpPr>
          <p:nvPr/>
        </p:nvSpPr>
        <p:spPr bwMode="auto">
          <a:xfrm>
            <a:off x="5524500" y="2408636"/>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zh-CN" i="1"/>
              <a:t>Λ</a:t>
            </a:r>
            <a:endParaRPr lang="el-GR" altLang="zh-CN" i="1" baseline="30000"/>
          </a:p>
        </p:txBody>
      </p:sp>
      <p:grpSp>
        <p:nvGrpSpPr>
          <p:cNvPr id="52242" name="Group 18"/>
          <p:cNvGrpSpPr>
            <a:grpSpLocks/>
          </p:cNvGrpSpPr>
          <p:nvPr/>
        </p:nvGrpSpPr>
        <p:grpSpPr bwMode="auto">
          <a:xfrm>
            <a:off x="5924551" y="2008585"/>
            <a:ext cx="1048941" cy="1200150"/>
            <a:chOff x="1625" y="1715"/>
            <a:chExt cx="881" cy="1008"/>
          </a:xfrm>
        </p:grpSpPr>
        <p:sp>
          <p:nvSpPr>
            <p:cNvPr id="52243" name="AutoShape 19"/>
            <p:cNvSpPr>
              <a:spLocks noChangeArrowheads="1"/>
            </p:cNvSpPr>
            <p:nvPr/>
          </p:nvSpPr>
          <p:spPr bwMode="auto">
            <a:xfrm>
              <a:off x="1625" y="1715"/>
              <a:ext cx="816" cy="1008"/>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44" name="Text Box 20"/>
            <p:cNvSpPr txBox="1">
              <a:spLocks noChangeArrowheads="1"/>
            </p:cNvSpPr>
            <p:nvPr/>
          </p:nvSpPr>
          <p:spPr bwMode="auto">
            <a:xfrm>
              <a:off x="1865" y="1804"/>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solidFill>
                    <a:srgbClr val="CA0202"/>
                  </a:solidFill>
                </a:rPr>
                <a:t>U</a:t>
              </a:r>
            </a:p>
          </p:txBody>
        </p:sp>
        <p:sp>
          <p:nvSpPr>
            <p:cNvPr id="52245" name="Text Box 21"/>
            <p:cNvSpPr txBox="1">
              <a:spLocks noChangeArrowheads="1"/>
            </p:cNvSpPr>
            <p:nvPr/>
          </p:nvSpPr>
          <p:spPr bwMode="auto">
            <a:xfrm>
              <a:off x="1680" y="2285"/>
              <a:ext cx="8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dirty="0">
                  <a:solidFill>
                    <a:schemeClr val="hlink"/>
                  </a:solidFill>
                </a:rPr>
                <a:t>B</a:t>
              </a:r>
              <a:r>
                <a:rPr lang="en-US" altLang="zh-CN" baseline="40000" dirty="0">
                  <a:solidFill>
                    <a:schemeClr val="hlink"/>
                  </a:solidFill>
                </a:rPr>
                <a:t>T</a:t>
              </a:r>
              <a:r>
                <a:rPr lang="en-US" altLang="zh-CN" i="1" dirty="0">
                  <a:solidFill>
                    <a:schemeClr val="hlink"/>
                  </a:solidFill>
                </a:rPr>
                <a:t>U</a:t>
              </a:r>
              <a:r>
                <a:rPr lang="el-GR" altLang="zh-CN" i="1" dirty="0">
                  <a:solidFill>
                    <a:schemeClr val="hlink"/>
                  </a:solidFill>
                </a:rPr>
                <a:t>Λ</a:t>
              </a:r>
              <a:r>
                <a:rPr lang="en-US" altLang="zh-CN" baseline="40000" dirty="0">
                  <a:solidFill>
                    <a:schemeClr val="hlink"/>
                  </a:solidFill>
                </a:rPr>
                <a:t>-1</a:t>
              </a:r>
              <a:endParaRPr lang="en-US" altLang="zh-CN" dirty="0">
                <a:solidFill>
                  <a:schemeClr val="hlink"/>
                </a:solidFill>
              </a:endParaRPr>
            </a:p>
          </p:txBody>
        </p:sp>
      </p:grpSp>
      <p:sp>
        <p:nvSpPr>
          <p:cNvPr id="52246" name="Rectangle 22"/>
          <p:cNvSpPr>
            <a:spLocks noChangeArrowheads="1"/>
          </p:cNvSpPr>
          <p:nvPr/>
        </p:nvSpPr>
        <p:spPr bwMode="auto">
          <a:xfrm>
            <a:off x="6948488" y="1943101"/>
            <a:ext cx="296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T</a:t>
            </a:r>
            <a:endParaRPr lang="el-GR" altLang="zh-CN" baseline="30000"/>
          </a:p>
        </p:txBody>
      </p:sp>
      <p:sp>
        <p:nvSpPr>
          <p:cNvPr id="52247" name="Rectangle 23"/>
          <p:cNvSpPr>
            <a:spLocks noChangeArrowheads="1"/>
          </p:cNvSpPr>
          <p:nvPr/>
        </p:nvSpPr>
        <p:spPr bwMode="auto">
          <a:xfrm>
            <a:off x="7181850" y="2465786"/>
            <a:ext cx="2616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aseline="30000"/>
              <a:t>=</a:t>
            </a:r>
            <a:endParaRPr lang="el-GR" altLang="zh-CN" baseline="30000"/>
          </a:p>
        </p:txBody>
      </p:sp>
      <p:grpSp>
        <p:nvGrpSpPr>
          <p:cNvPr id="52254" name="Group 30"/>
          <p:cNvGrpSpPr>
            <a:grpSpLocks/>
          </p:cNvGrpSpPr>
          <p:nvPr/>
        </p:nvGrpSpPr>
        <p:grpSpPr bwMode="auto">
          <a:xfrm>
            <a:off x="7581901" y="2057400"/>
            <a:ext cx="1702594" cy="971550"/>
            <a:chOff x="2324" y="2675"/>
            <a:chExt cx="1430" cy="816"/>
          </a:xfrm>
        </p:grpSpPr>
        <p:sp>
          <p:nvSpPr>
            <p:cNvPr id="52249" name="AutoShape 25"/>
            <p:cNvSpPr>
              <a:spLocks noChangeArrowheads="1"/>
            </p:cNvSpPr>
            <p:nvPr/>
          </p:nvSpPr>
          <p:spPr bwMode="auto">
            <a:xfrm>
              <a:off x="2324" y="2675"/>
              <a:ext cx="1392" cy="816"/>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50" name="Text Box 26"/>
            <p:cNvSpPr txBox="1">
              <a:spLocks noChangeArrowheads="1"/>
            </p:cNvSpPr>
            <p:nvPr/>
          </p:nvSpPr>
          <p:spPr bwMode="auto">
            <a:xfrm>
              <a:off x="2496" y="2736"/>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A</a:t>
              </a:r>
            </a:p>
          </p:txBody>
        </p:sp>
        <p:sp>
          <p:nvSpPr>
            <p:cNvPr id="52251" name="Text Box 27"/>
            <p:cNvSpPr txBox="1">
              <a:spLocks noChangeArrowheads="1"/>
            </p:cNvSpPr>
            <p:nvPr/>
          </p:nvSpPr>
          <p:spPr bwMode="auto">
            <a:xfrm>
              <a:off x="2928" y="3120"/>
              <a:ext cx="82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dirty="0"/>
                <a:t>B</a:t>
              </a:r>
              <a:r>
                <a:rPr lang="en-US" altLang="zh-CN" baseline="40000" dirty="0"/>
                <a:t>T</a:t>
              </a:r>
              <a:r>
                <a:rPr lang="en-US" altLang="zh-CN" i="1" dirty="0"/>
                <a:t>A</a:t>
              </a:r>
              <a:r>
                <a:rPr lang="en-US" altLang="zh-CN" i="1" baseline="40000" dirty="0"/>
                <a:t>-</a:t>
              </a:r>
              <a:r>
                <a:rPr lang="en-US" altLang="zh-CN" baseline="40000" dirty="0"/>
                <a:t>1</a:t>
              </a:r>
              <a:r>
                <a:rPr lang="en-US" altLang="zh-CN" i="1" dirty="0"/>
                <a:t>B</a:t>
              </a:r>
            </a:p>
          </p:txBody>
        </p:sp>
        <p:sp>
          <p:nvSpPr>
            <p:cNvPr id="52252" name="Text Box 28"/>
            <p:cNvSpPr txBox="1">
              <a:spLocks noChangeArrowheads="1"/>
            </p:cNvSpPr>
            <p:nvPr/>
          </p:nvSpPr>
          <p:spPr bwMode="auto">
            <a:xfrm>
              <a:off x="3072" y="2736"/>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B</a:t>
              </a:r>
            </a:p>
          </p:txBody>
        </p:sp>
        <p:sp>
          <p:nvSpPr>
            <p:cNvPr id="52253" name="Text Box 29"/>
            <p:cNvSpPr txBox="1">
              <a:spLocks noChangeArrowheads="1"/>
            </p:cNvSpPr>
            <p:nvPr/>
          </p:nvSpPr>
          <p:spPr bwMode="auto">
            <a:xfrm>
              <a:off x="2448" y="3120"/>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B</a:t>
              </a:r>
              <a:r>
                <a:rPr lang="en-US" altLang="zh-CN" baseline="30000"/>
                <a:t>T</a:t>
              </a:r>
            </a:p>
          </p:txBody>
        </p:sp>
      </p:grpSp>
      <p:grpSp>
        <p:nvGrpSpPr>
          <p:cNvPr id="52258" name="Group 34"/>
          <p:cNvGrpSpPr>
            <a:grpSpLocks/>
          </p:cNvGrpSpPr>
          <p:nvPr/>
        </p:nvGrpSpPr>
        <p:grpSpPr bwMode="auto">
          <a:xfrm>
            <a:off x="2895600" y="2294336"/>
            <a:ext cx="1600200" cy="369094"/>
            <a:chOff x="240" y="1591"/>
            <a:chExt cx="1344" cy="310"/>
          </a:xfrm>
        </p:grpSpPr>
        <p:sp>
          <p:nvSpPr>
            <p:cNvPr id="52229" name="Text Box 5"/>
            <p:cNvSpPr txBox="1">
              <a:spLocks noChangeArrowheads="1"/>
            </p:cNvSpPr>
            <p:nvPr/>
          </p:nvSpPr>
          <p:spPr bwMode="auto">
            <a:xfrm>
              <a:off x="240" y="1591"/>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W</a:t>
              </a:r>
              <a:r>
                <a:rPr lang="en-US" altLang="zh-CN"/>
                <a:t> =</a:t>
              </a:r>
              <a:r>
                <a:rPr lang="en-US" altLang="zh-CN" sz="1350"/>
                <a:t> </a:t>
              </a:r>
            </a:p>
          </p:txBody>
        </p:sp>
        <p:sp>
          <p:nvSpPr>
            <p:cNvPr id="52231" name="Rectangle 7"/>
            <p:cNvSpPr>
              <a:spLocks noChangeArrowheads="1"/>
            </p:cNvSpPr>
            <p:nvPr/>
          </p:nvSpPr>
          <p:spPr bwMode="auto">
            <a:xfrm>
              <a:off x="628" y="1591"/>
              <a:ext cx="95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i="1"/>
                <a:t> U</a:t>
              </a:r>
              <a:r>
                <a:rPr lang="el-GR" altLang="zh-CN" i="1"/>
                <a:t>Λ</a:t>
              </a:r>
              <a:r>
                <a:rPr lang="en-US" altLang="zh-CN" i="1"/>
                <a:t>U</a:t>
              </a:r>
              <a:r>
                <a:rPr lang="en-US" altLang="zh-CN" baseline="30000"/>
                <a:t>T  =</a:t>
              </a:r>
              <a:endParaRPr lang="el-GR" altLang="zh-CN" baseline="30000"/>
            </a:p>
          </p:txBody>
        </p:sp>
        <p:sp>
          <p:nvSpPr>
            <p:cNvPr id="52255" name="Line 31"/>
            <p:cNvSpPr>
              <a:spLocks noChangeShapeType="1"/>
            </p:cNvSpPr>
            <p:nvPr/>
          </p:nvSpPr>
          <p:spPr bwMode="auto">
            <a:xfrm>
              <a:off x="336" y="1632"/>
              <a:ext cx="96" cy="0"/>
            </a:xfrm>
            <a:prstGeom prst="line">
              <a:avLst/>
            </a:prstGeom>
            <a:noFill/>
            <a:ln w="952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56" name="Line 32"/>
            <p:cNvSpPr>
              <a:spLocks noChangeShapeType="1"/>
            </p:cNvSpPr>
            <p:nvPr/>
          </p:nvSpPr>
          <p:spPr bwMode="auto">
            <a:xfrm>
              <a:off x="816" y="1632"/>
              <a:ext cx="48" cy="0"/>
            </a:xfrm>
            <a:prstGeom prst="line">
              <a:avLst/>
            </a:prstGeom>
            <a:noFill/>
            <a:ln w="952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57" name="Line 33"/>
            <p:cNvSpPr>
              <a:spLocks noChangeShapeType="1"/>
            </p:cNvSpPr>
            <p:nvPr/>
          </p:nvSpPr>
          <p:spPr bwMode="auto">
            <a:xfrm>
              <a:off x="1166" y="1632"/>
              <a:ext cx="48" cy="0"/>
            </a:xfrm>
            <a:prstGeom prst="line">
              <a:avLst/>
            </a:prstGeom>
            <a:noFill/>
            <a:ln w="952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52267" name="Group 43"/>
          <p:cNvGrpSpPr>
            <a:grpSpLocks/>
          </p:cNvGrpSpPr>
          <p:nvPr/>
        </p:nvGrpSpPr>
        <p:grpSpPr bwMode="auto">
          <a:xfrm>
            <a:off x="6896101" y="3208735"/>
            <a:ext cx="1829991" cy="971550"/>
            <a:chOff x="576" y="2736"/>
            <a:chExt cx="1537" cy="816"/>
          </a:xfrm>
        </p:grpSpPr>
        <p:sp>
          <p:nvSpPr>
            <p:cNvPr id="52259" name="Text Box 35"/>
            <p:cNvSpPr txBox="1">
              <a:spLocks noChangeArrowheads="1"/>
            </p:cNvSpPr>
            <p:nvPr/>
          </p:nvSpPr>
          <p:spPr bwMode="auto">
            <a:xfrm>
              <a:off x="576" y="3024"/>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dirty="0"/>
                <a:t>W</a:t>
              </a:r>
              <a:r>
                <a:rPr lang="en-US" altLang="zh-CN" dirty="0"/>
                <a:t> =</a:t>
              </a:r>
              <a:r>
                <a:rPr lang="en-US" altLang="zh-CN" sz="1350" dirty="0"/>
                <a:t> </a:t>
              </a:r>
            </a:p>
          </p:txBody>
        </p:sp>
        <p:sp>
          <p:nvSpPr>
            <p:cNvPr id="52261" name="AutoShape 37"/>
            <p:cNvSpPr>
              <a:spLocks noChangeArrowheads="1"/>
            </p:cNvSpPr>
            <p:nvPr/>
          </p:nvSpPr>
          <p:spPr bwMode="auto">
            <a:xfrm>
              <a:off x="1091" y="2736"/>
              <a:ext cx="953" cy="816"/>
            </a:xfrm>
            <a:prstGeom prst="bracketPair">
              <a:avLst>
                <a:gd name="adj" fmla="val 16667"/>
              </a:avLst>
            </a:pr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62" name="Text Box 38"/>
            <p:cNvSpPr txBox="1">
              <a:spLocks noChangeArrowheads="1"/>
            </p:cNvSpPr>
            <p:nvPr/>
          </p:nvSpPr>
          <p:spPr bwMode="auto">
            <a:xfrm>
              <a:off x="1235" y="2797"/>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A</a:t>
              </a:r>
            </a:p>
          </p:txBody>
        </p:sp>
        <p:sp>
          <p:nvSpPr>
            <p:cNvPr id="52263" name="Text Box 39"/>
            <p:cNvSpPr txBox="1">
              <a:spLocks noChangeArrowheads="1"/>
            </p:cNvSpPr>
            <p:nvPr/>
          </p:nvSpPr>
          <p:spPr bwMode="auto">
            <a:xfrm>
              <a:off x="1667" y="3181"/>
              <a:ext cx="34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C</a:t>
              </a:r>
            </a:p>
          </p:txBody>
        </p:sp>
        <p:sp>
          <p:nvSpPr>
            <p:cNvPr id="52264" name="Text Box 40"/>
            <p:cNvSpPr txBox="1">
              <a:spLocks noChangeArrowheads="1"/>
            </p:cNvSpPr>
            <p:nvPr/>
          </p:nvSpPr>
          <p:spPr bwMode="auto">
            <a:xfrm>
              <a:off x="1681" y="2798"/>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a:t>B</a:t>
              </a:r>
            </a:p>
          </p:txBody>
        </p:sp>
        <p:sp>
          <p:nvSpPr>
            <p:cNvPr id="52265" name="Text Box 41"/>
            <p:cNvSpPr txBox="1">
              <a:spLocks noChangeArrowheads="1"/>
            </p:cNvSpPr>
            <p:nvPr/>
          </p:nvSpPr>
          <p:spPr bwMode="auto">
            <a:xfrm>
              <a:off x="1187" y="3181"/>
              <a:ext cx="432" cy="310"/>
            </a:xfrm>
            <a:prstGeom prst="rect">
              <a:avLst/>
            </a:prstGeom>
            <a:noFill/>
            <a:ln>
              <a:noFill/>
            </a:ln>
            <a:effectLst/>
            <a:extLst>
              <a:ext uri="{909E8E84-426E-40DD-AFC4-6F175D3DCCD1}">
                <a14:hiddenFill xmlns:a14="http://schemas.microsoft.com/office/drawing/2010/main">
                  <a:solidFill>
                    <a:srgbClr val="CA020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i="1" dirty="0"/>
                <a:t>B</a:t>
              </a:r>
              <a:r>
                <a:rPr lang="en-US" altLang="zh-CN" baseline="30000" dirty="0"/>
                <a:t>T</a:t>
              </a:r>
            </a:p>
          </p:txBody>
        </p:sp>
      </p:grpSp>
      <p:sp>
        <p:nvSpPr>
          <p:cNvPr id="52288" name="Oval 64"/>
          <p:cNvSpPr>
            <a:spLocks noChangeArrowheads="1"/>
          </p:cNvSpPr>
          <p:nvPr/>
        </p:nvSpPr>
        <p:spPr bwMode="auto">
          <a:xfrm>
            <a:off x="8259366" y="2555081"/>
            <a:ext cx="857250" cy="457200"/>
          </a:xfrm>
          <a:prstGeom prst="ellipse">
            <a:avLst/>
          </a:prstGeom>
          <a:noFill/>
          <a:ln w="9525" algn="ctr">
            <a:solidFill>
              <a:srgbClr val="CA020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2289" name="Oval 65"/>
          <p:cNvSpPr>
            <a:spLocks noChangeArrowheads="1"/>
          </p:cNvSpPr>
          <p:nvPr/>
        </p:nvSpPr>
        <p:spPr bwMode="auto">
          <a:xfrm>
            <a:off x="8153400" y="3723085"/>
            <a:ext cx="400050" cy="400050"/>
          </a:xfrm>
          <a:prstGeom prst="ellipse">
            <a:avLst/>
          </a:prstGeom>
          <a:noFill/>
          <a:ln w="9525" algn="ctr">
            <a:solidFill>
              <a:srgbClr val="CA020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a14="http://schemas.microsoft.com/office/drawing/2010/main">
        <mc:Choice Requires="a14">
          <p:sp>
            <p:nvSpPr>
              <p:cNvPr id="2" name="TextBox 1"/>
              <p:cNvSpPr txBox="1"/>
              <p:nvPr/>
            </p:nvSpPr>
            <p:spPr>
              <a:xfrm>
                <a:off x="2895601" y="4980225"/>
                <a:ext cx="6500863" cy="830997"/>
              </a:xfrm>
              <a:prstGeom prst="rect">
                <a:avLst/>
              </a:prstGeom>
              <a:noFill/>
            </p:spPr>
            <p:txBody>
              <a:bodyPr wrap="square" rtlCol="0">
                <a:spAutoFit/>
              </a:bodyPr>
              <a:lstStyle/>
              <a:p>
                <a14:m>
                  <m:oMath xmlns:m="http://schemas.openxmlformats.org/officeDocument/2006/math">
                    <m:r>
                      <m:rPr>
                        <m:nor/>
                      </m:rPr>
                      <a:rPr lang="en-US" sz="2400" dirty="0"/>
                      <m:t>SC</m:t>
                    </m:r>
                    <m:r>
                      <m:rPr>
                        <m:nor/>
                      </m:rPr>
                      <a:rPr lang="en-US" sz="2400" dirty="0"/>
                      <m:t>= ||</m:t>
                    </m:r>
                    <m:r>
                      <m:rPr>
                        <m:nor/>
                      </m:rPr>
                      <a:rPr lang="en-US" sz="2400" dirty="0"/>
                      <m:t>Schur</m:t>
                    </m:r>
                    <m:r>
                      <m:rPr>
                        <m:nor/>
                      </m:rPr>
                      <a:rPr lang="en-US" sz="2400" dirty="0"/>
                      <m:t> </m:t>
                    </m:r>
                    <m:r>
                      <m:rPr>
                        <m:nor/>
                      </m:rPr>
                      <a:rPr lang="en-US" sz="2400" dirty="0"/>
                      <m:t>Complement</m:t>
                    </m:r>
                    <m:r>
                      <m:rPr>
                        <m:nor/>
                      </m:rPr>
                      <a:rPr lang="en-US" sz="2400" dirty="0"/>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||C – B’A</a:t>
                </a:r>
                <a:r>
                  <a:rPr lang="en-US" sz="2400" baseline="30000" dirty="0">
                    <a:latin typeface="Calibri" panose="020F0502020204030204" pitchFamily="34" charset="0"/>
                    <a:ea typeface="Calibri" panose="020F0502020204030204" pitchFamily="34" charset="0"/>
                    <a:cs typeface="Times New Roman" panose="02020603050405020304" pitchFamily="18" charset="0"/>
                  </a:rPr>
                  <a:t>-1 </a:t>
                </a:r>
                <a:r>
                  <a:rPr lang="en-US" sz="2400" dirty="0">
                    <a:latin typeface="Calibri" panose="020F0502020204030204" pitchFamily="34" charset="0"/>
                    <a:ea typeface="Calibri" panose="020F0502020204030204" pitchFamily="34" charset="0"/>
                    <a:cs typeface="Times New Roman" panose="02020603050405020304" pitchFamily="18" charset="0"/>
                  </a:rPr>
                  <a:t>B||</a:t>
                </a:r>
              </a:p>
              <a:p>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895601" y="4980225"/>
                <a:ext cx="6500863" cy="830997"/>
              </a:xfrm>
              <a:prstGeom prst="rect">
                <a:avLst/>
              </a:prstGeom>
              <a:blipFill rotWithShape="0">
                <a:blip r:embed="rId2"/>
                <a:stretch>
                  <a:fillRect l="-188" t="-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34806" y="3291840"/>
                <a:ext cx="1322388" cy="2743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34806" y="3291840"/>
                <a:ext cx="1322388" cy="274320"/>
              </a:xfrm>
              <a:prstGeom prst="rect">
                <a:avLst/>
              </a:prstGeom>
              <a:blipFill rotWithShape="0">
                <a:blip r:embed="rId3"/>
                <a:stretch>
                  <a:fillRect l="-2778" t="-4444" r="-1852" b="-8889"/>
                </a:stretch>
              </a:blipFill>
            </p:spPr>
            <p:txBody>
              <a:bodyPr/>
              <a:lstStyle/>
              <a:p>
                <a:r>
                  <a:rPr lang="en-US">
                    <a:noFill/>
                  </a:rPr>
                  <a:t> </a:t>
                </a:r>
              </a:p>
            </p:txBody>
          </p:sp>
        </mc:Fallback>
      </mc:AlternateContent>
    </p:spTree>
    <p:extLst>
      <p:ext uri="{BB962C8B-B14F-4D97-AF65-F5344CB8AC3E}">
        <p14:creationId xmlns:p14="http://schemas.microsoft.com/office/powerpoint/2010/main" val="4083803140"/>
      </p:ext>
    </p:extLst>
  </p:cSld>
  <p:clrMapOvr>
    <a:masterClrMapping/>
  </p:clrMapOvr>
  <p:transition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289" y="442811"/>
            <a:ext cx="9144000" cy="830997"/>
          </a:xfrm>
          <a:prstGeom prst="rect">
            <a:avLst/>
          </a:prstGeom>
          <a:noFill/>
        </p:spPr>
        <p:txBody>
          <a:bodyPr wrap="square" rtlCol="0">
            <a:spAutoFit/>
          </a:bodyPr>
          <a:lstStyle/>
          <a:p>
            <a:r>
              <a:rPr lang="en-US" sz="4800" dirty="0" smtClean="0">
                <a:latin typeface="+mj-lt"/>
              </a:rPr>
              <a:t>Manifold Modelling</a:t>
            </a:r>
          </a:p>
        </p:txBody>
      </p:sp>
      <mc:AlternateContent xmlns:mc="http://schemas.openxmlformats.org/markup-compatibility/2006" xmlns:a14="http://schemas.microsoft.com/office/drawing/2010/main">
        <mc:Choice Requires="a14">
          <p:sp>
            <p:nvSpPr>
              <p:cNvPr id="4" name="TextBox 3"/>
              <p:cNvSpPr txBox="1"/>
              <p:nvPr/>
            </p:nvSpPr>
            <p:spPr>
              <a:xfrm>
                <a:off x="812777" y="1251843"/>
                <a:ext cx="7823603" cy="2595198"/>
              </a:xfrm>
              <a:prstGeom prst="rect">
                <a:avLst/>
              </a:prstGeom>
              <a:noFill/>
            </p:spPr>
            <p:txBody>
              <a:bodyPr wrap="square" rtlCol="0">
                <a:spAutoFit/>
              </a:bodyPr>
              <a:lstStyle/>
              <a:p>
                <a:endParaRPr lang="en-US" b="1" dirty="0" smtClean="0"/>
              </a:p>
              <a:p>
                <a:pPr marL="742950" lvl="1" indent="-285750">
                  <a:buFont typeface="Arial" panose="020B0604020202020204" pitchFamily="34" charset="0"/>
                  <a:buChar char="•"/>
                </a:pPr>
                <a:r>
                  <a:rPr lang="en-US" dirty="0" smtClean="0"/>
                  <a:t>Assumption: Data lives on some manifold </a:t>
                </a:r>
                <a14:m>
                  <m:oMath xmlns:m="http://schemas.openxmlformats.org/officeDocument/2006/math">
                    <m:r>
                      <a:rPr lang="en-US" b="0" i="1" smtClean="0">
                        <a:latin typeface="Cambria Math" panose="02040503050406030204" pitchFamily="18" charset="0"/>
                      </a:rPr>
                      <m:t>𝑀</m:t>
                    </m:r>
                    <m:r>
                      <m:rPr>
                        <m:nor/>
                      </m:rPr>
                      <a:rPr lang="en-US" b="0" smtClean="0">
                        <a:latin typeface="Cambria Math" panose="02040503050406030204" pitchFamily="18" charset="0"/>
                        <a:ea typeface="Cambria Math" panose="02040503050406030204" pitchFamily="18" charset="0"/>
                      </a:rPr>
                      <m:t>⊂</m:t>
                    </m:r>
                    <m:r>
                      <m:rPr>
                        <m:nor/>
                      </m:rPr>
                      <a:rPr lang="en-US" b="0" i="0"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b="0" i="1" dirty="0" smtClean="0">
                    <a:latin typeface="Cambria Math" panose="02040503050406030204" pitchFamily="18" charset="0"/>
                    <a:ea typeface="Cambria Math" panose="02040503050406030204" pitchFamily="18" charset="0"/>
                  </a:rPr>
                  <a:t> </a:t>
                </a:r>
                <a:r>
                  <a:rPr lang="en-US" b="0" dirty="0" smtClean="0">
                    <a:latin typeface="Cambria Math" panose="02040503050406030204" pitchFamily="18" charset="0"/>
                    <a:ea typeface="Cambria Math" panose="02040503050406030204" pitchFamily="18" charset="0"/>
                  </a:rPr>
                  <a:t>embedded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𝑑</m:t>
                        </m:r>
                      </m:sup>
                    </m:sSup>
                  </m:oMath>
                </a14:m>
                <a:r>
                  <a:rPr lang="en-US" dirty="0" smtClean="0">
                    <a:latin typeface="Cambria Math" panose="02040503050406030204" pitchFamily="18" charset="0"/>
                    <a:ea typeface="Cambria Math" panose="02040503050406030204" pitchFamily="18" charset="0"/>
                  </a:rPr>
                  <a:t>, and inputs </a:t>
                </a:r>
                <a14:m>
                  <m:oMath xmlns:m="http://schemas.openxmlformats.org/officeDocument/2006/math">
                    <m:r>
                      <a:rPr lang="en-US" i="1" smtClean="0">
                        <a:latin typeface="Cambria Math" panose="02040503050406030204" pitchFamily="18" charset="0"/>
                        <a:ea typeface="Cambria Math" panose="02040503050406030204" pitchFamily="18" charset="0"/>
                      </a:rPr>
                      <m:t>𝕩</m:t>
                    </m:r>
                  </m:oMath>
                </a14:m>
                <a:r>
                  <a:rPr lang="en-US" dirty="0" smtClean="0">
                    <a:latin typeface="Cambria Math" panose="02040503050406030204" pitchFamily="18" charset="0"/>
                    <a:ea typeface="Cambria Math" panose="02040503050406030204" pitchFamily="18" charset="0"/>
                  </a:rPr>
                  <a:t> are samples taken in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sup>
                    </m:sSup>
                    <m:r>
                      <a:rPr lang="en-US" b="0" i="1" smtClean="0">
                        <a:latin typeface="Cambria Math" panose="02040503050406030204" pitchFamily="18" charset="0"/>
                        <a:ea typeface="Cambria Math" panose="02040503050406030204" pitchFamily="18" charset="0"/>
                      </a:rPr>
                      <m:t> </m:t>
                    </m:r>
                  </m:oMath>
                </a14:m>
                <a:r>
                  <a:rPr lang="en-US" b="0" dirty="0" smtClean="0">
                    <a:latin typeface="Cambria Math" panose="02040503050406030204" pitchFamily="18" charset="0"/>
                    <a:ea typeface="Cambria Math" panose="02040503050406030204" pitchFamily="18" charset="0"/>
                  </a:rPr>
                  <a:t>of the underlying manifold </a:t>
                </a:r>
                <a14:m>
                  <m:oMath xmlns:m="http://schemas.openxmlformats.org/officeDocument/2006/math">
                    <m:r>
                      <a:rPr lang="en-US" b="0" i="1" smtClean="0">
                        <a:latin typeface="Cambria Math" panose="02040503050406030204" pitchFamily="18" charset="0"/>
                        <a:ea typeface="Cambria Math" panose="02040503050406030204" pitchFamily="18" charset="0"/>
                      </a:rPr>
                      <m:t>ℳ</m:t>
                    </m:r>
                  </m:oMath>
                </a14:m>
                <a:r>
                  <a:rPr lang="en-US" b="0" dirty="0" smtClean="0">
                    <a:latin typeface="Cambria Math" panose="02040503050406030204" pitchFamily="18" charset="0"/>
                    <a:ea typeface="Cambria Math" panose="02040503050406030204" pitchFamily="18" charset="0"/>
                  </a:rPr>
                  <a:t> </a:t>
                </a:r>
              </a:p>
              <a:p>
                <a:pPr marL="742950" lvl="1" indent="-285750">
                  <a:buFont typeface="Arial" panose="020B0604020202020204" pitchFamily="34" charset="0"/>
                  <a:buChar char="•"/>
                </a:pPr>
                <a:r>
                  <a:rPr lang="en-US" dirty="0" smtClean="0">
                    <a:latin typeface="Cambria Math" panose="02040503050406030204" pitchFamily="18" charset="0"/>
                    <a:ea typeface="Cambria Math" panose="02040503050406030204" pitchFamily="18" charset="0"/>
                  </a:rPr>
                  <a:t>Inputs </a:t>
                </a:r>
                <a14:m>
                  <m:oMath xmlns:m="http://schemas.openxmlformats.org/officeDocument/2006/math">
                    <m:r>
                      <a:rPr lang="en-US" i="1">
                        <a:latin typeface="Cambria Math" panose="02040503050406030204" pitchFamily="18" charset="0"/>
                        <a:ea typeface="Cambria Math" panose="02040503050406030204" pitchFamily="18" charset="0"/>
                      </a:rPr>
                      <m:t>𝕩</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sup>
                    </m:sSup>
                  </m:oMath>
                </a14:m>
                <a:endParaRPr lang="en-US" b="0" dirty="0" smtClean="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n-US" b="0" dirty="0" smtClean="0">
                    <a:latin typeface="Cambria Math" panose="02040503050406030204" pitchFamily="18" charset="0"/>
                    <a:ea typeface="Cambria Math" panose="02040503050406030204" pitchFamily="18" charset="0"/>
                  </a:rPr>
                  <a:t>Output </a:t>
                </a:r>
                <a14:m>
                  <m:oMath xmlns:m="http://schemas.openxmlformats.org/officeDocument/2006/math">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oMath>
                </a14:m>
                <a:endParaRPr lang="en-US" b="0" dirty="0" smtClean="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n-US" b="1" dirty="0" smtClean="0">
                    <a:latin typeface="Cambria Math" panose="02040503050406030204" pitchFamily="18" charset="0"/>
                    <a:ea typeface="Cambria Math" panose="02040503050406030204" pitchFamily="18" charset="0"/>
                  </a:rPr>
                  <a:t>Goal: </a:t>
                </a:r>
                <a:r>
                  <a:rPr lang="en-US" dirty="0" smtClean="0">
                    <a:latin typeface="Cambria Math" panose="02040503050406030204" pitchFamily="18" charset="0"/>
                    <a:ea typeface="Cambria Math" panose="02040503050406030204" pitchFamily="18" charset="0"/>
                  </a:rPr>
                  <a:t>To find a reduced representation in d dimensions, which best preserves the manifold structure of the data, as defined by some metric of interest.</a:t>
                </a:r>
              </a:p>
              <a:p>
                <a:pPr lvl="1"/>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12777" y="1251843"/>
                <a:ext cx="7823603" cy="2595198"/>
              </a:xfrm>
              <a:prstGeom prst="rect">
                <a:avLst/>
              </a:prstGeom>
              <a:blipFill rotWithShape="0">
                <a:blip r:embed="rId3"/>
                <a:stretch>
                  <a:fillRect/>
                </a:stretch>
              </a:blipFill>
            </p:spPr>
            <p:txBody>
              <a:bodyPr/>
              <a:lstStyle/>
              <a:p>
                <a:r>
                  <a:rPr lang="en-US">
                    <a:noFill/>
                  </a:rPr>
                  <a:t> </a:t>
                </a:r>
              </a:p>
            </p:txBody>
          </p:sp>
        </mc:Fallback>
      </mc:AlternateContent>
      <p:sp>
        <p:nvSpPr>
          <p:cNvPr id="5" name="波浪 20"/>
          <p:cNvSpPr/>
          <p:nvPr/>
        </p:nvSpPr>
        <p:spPr>
          <a:xfrm>
            <a:off x="9207884" y="2723233"/>
            <a:ext cx="2857520" cy="2000264"/>
          </a:xfrm>
          <a:prstGeom prst="wave">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dirty="0"/>
          </a:p>
        </p:txBody>
      </p:sp>
      <p:sp>
        <p:nvSpPr>
          <p:cNvPr id="6" name="文字方塊 21"/>
          <p:cNvSpPr txBox="1"/>
          <p:nvPr/>
        </p:nvSpPr>
        <p:spPr>
          <a:xfrm>
            <a:off x="9422198" y="3008985"/>
            <a:ext cx="1143008"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dirty="0" smtClean="0">
                <a:solidFill>
                  <a:schemeClr val="bg2">
                    <a:lumMod val="90000"/>
                    <a:lumOff val="10000"/>
                  </a:schemeClr>
                </a:solidFill>
                <a:latin typeface="msbm10" pitchFamily="34" charset="0"/>
                <a:ea typeface="新細明體" pitchFamily="18" charset="-120"/>
              </a:rPr>
              <a:t>M</a:t>
            </a:r>
            <a:endParaRPr lang="en-US" altLang="zh-TW" sz="3600" dirty="0" smtClean="0">
              <a:solidFill>
                <a:schemeClr val="bg2">
                  <a:lumMod val="90000"/>
                  <a:lumOff val="10000"/>
                </a:schemeClr>
              </a:solidFill>
              <a:ea typeface="新細明體" pitchFamily="18" charset="-120"/>
            </a:endParaRPr>
          </a:p>
          <a:p>
            <a:endParaRPr lang="zh-TW" altLang="en-US" sz="3600" dirty="0">
              <a:latin typeface="Algerian" pitchFamily="82" charset="0"/>
            </a:endParaRPr>
          </a:p>
        </p:txBody>
      </p:sp>
      <p:sp>
        <p:nvSpPr>
          <p:cNvPr id="7" name="手繪多邊形 44"/>
          <p:cNvSpPr/>
          <p:nvPr/>
        </p:nvSpPr>
        <p:spPr>
          <a:xfrm>
            <a:off x="11266165" y="3866641"/>
            <a:ext cx="422031" cy="396786"/>
          </a:xfrm>
          <a:custGeom>
            <a:avLst/>
            <a:gdLst>
              <a:gd name="connsiteX0" fmla="*/ 422031 w 422031"/>
              <a:gd name="connsiteY0" fmla="*/ 340515 h 396786"/>
              <a:gd name="connsiteX1" fmla="*/ 407963 w 422031"/>
              <a:gd name="connsiteY1" fmla="*/ 382718 h 396786"/>
              <a:gd name="connsiteX2" fmla="*/ 351693 w 422031"/>
              <a:gd name="connsiteY2" fmla="*/ 396786 h 396786"/>
              <a:gd name="connsiteX3" fmla="*/ 84406 w 422031"/>
              <a:gd name="connsiteY3" fmla="*/ 382718 h 396786"/>
              <a:gd name="connsiteX4" fmla="*/ 42203 w 422031"/>
              <a:gd name="connsiteY4" fmla="*/ 368651 h 396786"/>
              <a:gd name="connsiteX5" fmla="*/ 0 w 422031"/>
              <a:gd name="connsiteY5" fmla="*/ 284244 h 396786"/>
              <a:gd name="connsiteX6" fmla="*/ 14068 w 422031"/>
              <a:gd name="connsiteY6" fmla="*/ 185771 h 396786"/>
              <a:gd name="connsiteX7" fmla="*/ 84406 w 422031"/>
              <a:gd name="connsiteY7" fmla="*/ 73229 h 396786"/>
              <a:gd name="connsiteX8" fmla="*/ 154745 w 422031"/>
              <a:gd name="connsiteY8" fmla="*/ 2891 h 396786"/>
              <a:gd name="connsiteX9" fmla="*/ 351693 w 422031"/>
              <a:gd name="connsiteY9" fmla="*/ 16958 h 396786"/>
              <a:gd name="connsiteX10" fmla="*/ 365760 w 422031"/>
              <a:gd name="connsiteY10" fmla="*/ 59161 h 396786"/>
              <a:gd name="connsiteX11" fmla="*/ 379828 w 422031"/>
              <a:gd name="connsiteY11" fmla="*/ 213906 h 396786"/>
              <a:gd name="connsiteX12" fmla="*/ 393896 w 422031"/>
              <a:gd name="connsiteY12" fmla="*/ 270177 h 396786"/>
              <a:gd name="connsiteX13" fmla="*/ 407963 w 422031"/>
              <a:gd name="connsiteY13" fmla="*/ 312380 h 396786"/>
              <a:gd name="connsiteX14" fmla="*/ 422031 w 422031"/>
              <a:gd name="connsiteY14" fmla="*/ 340515 h 3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031" h="396786">
                <a:moveTo>
                  <a:pt x="422031" y="340515"/>
                </a:moveTo>
                <a:cubicBezTo>
                  <a:pt x="422031" y="352238"/>
                  <a:pt x="419542" y="373455"/>
                  <a:pt x="407963" y="382718"/>
                </a:cubicBezTo>
                <a:cubicBezTo>
                  <a:pt x="392866" y="394796"/>
                  <a:pt x="371027" y="396786"/>
                  <a:pt x="351693" y="396786"/>
                </a:cubicBezTo>
                <a:cubicBezTo>
                  <a:pt x="262474" y="396786"/>
                  <a:pt x="173502" y="387407"/>
                  <a:pt x="84406" y="382718"/>
                </a:cubicBezTo>
                <a:cubicBezTo>
                  <a:pt x="70338" y="378029"/>
                  <a:pt x="54918" y="376280"/>
                  <a:pt x="42203" y="368651"/>
                </a:cubicBezTo>
                <a:cubicBezTo>
                  <a:pt x="5316" y="346519"/>
                  <a:pt x="10114" y="324701"/>
                  <a:pt x="0" y="284244"/>
                </a:cubicBezTo>
                <a:cubicBezTo>
                  <a:pt x="4689" y="251420"/>
                  <a:pt x="6612" y="218079"/>
                  <a:pt x="14068" y="185771"/>
                </a:cubicBezTo>
                <a:cubicBezTo>
                  <a:pt x="41709" y="65994"/>
                  <a:pt x="20856" y="128835"/>
                  <a:pt x="84406" y="73229"/>
                </a:cubicBezTo>
                <a:cubicBezTo>
                  <a:pt x="109360" y="51395"/>
                  <a:pt x="131299" y="26337"/>
                  <a:pt x="154745" y="2891"/>
                </a:cubicBezTo>
                <a:cubicBezTo>
                  <a:pt x="220394" y="7580"/>
                  <a:pt x="288099" y="0"/>
                  <a:pt x="351693" y="16958"/>
                </a:cubicBezTo>
                <a:cubicBezTo>
                  <a:pt x="366021" y="20779"/>
                  <a:pt x="363663" y="44481"/>
                  <a:pt x="365760" y="59161"/>
                </a:cubicBezTo>
                <a:cubicBezTo>
                  <a:pt x="373085" y="110435"/>
                  <a:pt x="372983" y="162566"/>
                  <a:pt x="379828" y="213906"/>
                </a:cubicBezTo>
                <a:cubicBezTo>
                  <a:pt x="382383" y="233071"/>
                  <a:pt x="388585" y="251587"/>
                  <a:pt x="393896" y="270177"/>
                </a:cubicBezTo>
                <a:cubicBezTo>
                  <a:pt x="397970" y="284435"/>
                  <a:pt x="405866" y="297700"/>
                  <a:pt x="407963" y="312380"/>
                </a:cubicBezTo>
                <a:cubicBezTo>
                  <a:pt x="410616" y="330949"/>
                  <a:pt x="422031" y="328792"/>
                  <a:pt x="422031" y="340515"/>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8" name="橢圓 42"/>
          <p:cNvSpPr/>
          <p:nvPr/>
        </p:nvSpPr>
        <p:spPr>
          <a:xfrm>
            <a:off x="11493900" y="4080555"/>
            <a:ext cx="71438" cy="71438"/>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9" name="文字方塊 43"/>
          <p:cNvSpPr txBox="1"/>
          <p:nvPr/>
        </p:nvSpPr>
        <p:spPr>
          <a:xfrm>
            <a:off x="11422462" y="3651927"/>
            <a:ext cx="642942"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rgbClr val="FF0000"/>
                </a:solidFill>
              </a:rPr>
              <a:t>z</a:t>
            </a:r>
            <a:endParaRPr lang="zh-TW" altLang="en-US" sz="2400" b="1" dirty="0">
              <a:solidFill>
                <a:srgbClr val="FF0000"/>
              </a:solidFill>
            </a:endParaRPr>
          </a:p>
        </p:txBody>
      </p:sp>
      <p:sp>
        <p:nvSpPr>
          <p:cNvPr id="10" name="文字方塊 45"/>
          <p:cNvSpPr txBox="1"/>
          <p:nvPr/>
        </p:nvSpPr>
        <p:spPr>
          <a:xfrm>
            <a:off x="8493504" y="2723233"/>
            <a:ext cx="1071570"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dirty="0" err="1" smtClean="0"/>
              <a:t>R</a:t>
            </a:r>
            <a:r>
              <a:rPr lang="en-US" altLang="zh-TW" sz="3200" baseline="30000" dirty="0" err="1" smtClean="0"/>
              <a:t>n</a:t>
            </a:r>
            <a:endParaRPr lang="zh-TW" altLang="en-US" sz="3200" baseline="30000" dirty="0"/>
          </a:p>
        </p:txBody>
      </p:sp>
      <p:cxnSp>
        <p:nvCxnSpPr>
          <p:cNvPr id="11" name="直線單箭頭接點 47"/>
          <p:cNvCxnSpPr/>
          <p:nvPr/>
        </p:nvCxnSpPr>
        <p:spPr>
          <a:xfrm rot="5400000" flipH="1" flipV="1">
            <a:off x="5029555" y="4748898"/>
            <a:ext cx="2214578" cy="1588"/>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50"/>
          <p:cNvCxnSpPr/>
          <p:nvPr/>
        </p:nvCxnSpPr>
        <p:spPr>
          <a:xfrm flipV="1">
            <a:off x="6136050" y="5856187"/>
            <a:ext cx="2500330" cy="10318"/>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53"/>
          <p:cNvSpPr txBox="1"/>
          <p:nvPr/>
        </p:nvSpPr>
        <p:spPr>
          <a:xfrm>
            <a:off x="8636380" y="5652191"/>
            <a:ext cx="857256"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000" dirty="0" smtClean="0"/>
              <a:t>X</a:t>
            </a:r>
            <a:r>
              <a:rPr lang="en-US" altLang="zh-TW" sz="2000" baseline="-25000" dirty="0" smtClean="0"/>
              <a:t>1</a:t>
            </a:r>
            <a:endParaRPr lang="zh-TW" altLang="en-US" sz="2000" baseline="-25000" dirty="0"/>
          </a:p>
        </p:txBody>
      </p:sp>
      <p:sp>
        <p:nvSpPr>
          <p:cNvPr id="14" name="文字方塊 54"/>
          <p:cNvSpPr txBox="1"/>
          <p:nvPr/>
        </p:nvSpPr>
        <p:spPr>
          <a:xfrm>
            <a:off x="5135918" y="3294737"/>
            <a:ext cx="1071570"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200" dirty="0" smtClean="0"/>
              <a:t>R</a:t>
            </a:r>
            <a:r>
              <a:rPr lang="en-US" altLang="zh-TW" sz="3200" baseline="30000" dirty="0" smtClean="0"/>
              <a:t>2</a:t>
            </a:r>
            <a:endParaRPr lang="zh-TW" altLang="en-US" sz="3200" baseline="30000" dirty="0"/>
          </a:p>
        </p:txBody>
      </p:sp>
      <p:sp>
        <p:nvSpPr>
          <p:cNvPr id="15" name="文字方塊 55"/>
          <p:cNvSpPr txBox="1"/>
          <p:nvPr/>
        </p:nvSpPr>
        <p:spPr>
          <a:xfrm>
            <a:off x="5635984" y="3866241"/>
            <a:ext cx="857256"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000" dirty="0" smtClean="0"/>
              <a:t>X</a:t>
            </a:r>
            <a:r>
              <a:rPr lang="en-US" altLang="zh-TW" sz="2000" baseline="-25000" dirty="0" smtClean="0"/>
              <a:t>2</a:t>
            </a:r>
            <a:endParaRPr lang="zh-TW" altLang="en-US" sz="2000" baseline="-25000" dirty="0"/>
          </a:p>
        </p:txBody>
      </p:sp>
      <p:sp>
        <p:nvSpPr>
          <p:cNvPr id="16" name="橢圓 56"/>
          <p:cNvSpPr/>
          <p:nvPr/>
        </p:nvSpPr>
        <p:spPr>
          <a:xfrm>
            <a:off x="6778992" y="4866373"/>
            <a:ext cx="785818" cy="5000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7" name="橢圓 57"/>
          <p:cNvSpPr/>
          <p:nvPr/>
        </p:nvSpPr>
        <p:spPr>
          <a:xfrm>
            <a:off x="7136182" y="5152125"/>
            <a:ext cx="71438" cy="71438"/>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8" name="文字方塊 58"/>
          <p:cNvSpPr txBox="1"/>
          <p:nvPr/>
        </p:nvSpPr>
        <p:spPr>
          <a:xfrm>
            <a:off x="7064744" y="4723497"/>
            <a:ext cx="642942"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rgbClr val="FF0000"/>
                </a:solidFill>
              </a:rPr>
              <a:t>x</a:t>
            </a:r>
            <a:endParaRPr lang="zh-TW" altLang="en-US" sz="2400" b="1" dirty="0">
              <a:solidFill>
                <a:srgbClr val="FF0000"/>
              </a:solidFill>
            </a:endParaRPr>
          </a:p>
        </p:txBody>
      </p:sp>
      <p:cxnSp>
        <p:nvCxnSpPr>
          <p:cNvPr id="19" name="直線單箭頭接點 62"/>
          <p:cNvCxnSpPr/>
          <p:nvPr/>
        </p:nvCxnSpPr>
        <p:spPr>
          <a:xfrm rot="5400000" flipH="1" flipV="1">
            <a:off x="8834176" y="2596875"/>
            <a:ext cx="1033169" cy="4143404"/>
          </a:xfrm>
          <a:prstGeom prst="straightConnector1">
            <a:avLst/>
          </a:prstGeom>
          <a:ln w="5715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文字方塊 64"/>
          <p:cNvSpPr txBox="1"/>
          <p:nvPr/>
        </p:nvSpPr>
        <p:spPr>
          <a:xfrm>
            <a:off x="8707818" y="4937811"/>
            <a:ext cx="3286148"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800" b="1" dirty="0" smtClean="0"/>
              <a:t>x</a:t>
            </a:r>
            <a:r>
              <a:rPr lang="en-US" altLang="zh-TW" sz="2800" dirty="0" smtClean="0"/>
              <a:t> : coordinate of </a:t>
            </a:r>
            <a:r>
              <a:rPr lang="en-US" altLang="zh-TW" sz="2800" b="1" dirty="0" smtClean="0"/>
              <a:t>z</a:t>
            </a:r>
            <a:endParaRPr lang="zh-TW" altLang="en-US" sz="2800" b="1" dirty="0"/>
          </a:p>
        </p:txBody>
      </p:sp>
    </p:spTree>
    <p:extLst>
      <p:ext uri="{BB962C8B-B14F-4D97-AF65-F5344CB8AC3E}">
        <p14:creationId xmlns:p14="http://schemas.microsoft.com/office/powerpoint/2010/main" val="61367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0344" y="411126"/>
            <a:ext cx="9144000" cy="5693866"/>
          </a:xfrm>
          <a:prstGeom prst="rect">
            <a:avLst/>
          </a:prstGeom>
          <a:noFill/>
        </p:spPr>
        <p:txBody>
          <a:bodyPr wrap="square" rtlCol="0">
            <a:spAutoFit/>
          </a:bodyPr>
          <a:lstStyle/>
          <a:p>
            <a:r>
              <a:rPr lang="en-US" sz="4800" dirty="0" smtClean="0">
                <a:solidFill>
                  <a:prstClr val="black"/>
                </a:solidFill>
                <a:latin typeface="Calibri Light" panose="020F0302020204030204"/>
              </a:rPr>
              <a:t>What is Dimensionality Reduction ?</a:t>
            </a:r>
          </a:p>
          <a:p>
            <a:endParaRPr lang="en-IN" sz="2000" dirty="0" smtClean="0">
              <a:solidFill>
                <a:prstClr val="black"/>
              </a:solidFill>
            </a:endParaRPr>
          </a:p>
          <a:p>
            <a:endParaRPr lang="en-IN" sz="2000" dirty="0" smtClean="0">
              <a:solidFill>
                <a:prstClr val="black"/>
              </a:solidFill>
              <a:latin typeface="Calibri Light" panose="020F0302020204030204"/>
            </a:endParaRPr>
          </a:p>
          <a:p>
            <a:r>
              <a:rPr lang="en-IN" sz="2000" dirty="0" smtClean="0">
                <a:solidFill>
                  <a:prstClr val="black"/>
                </a:solidFill>
                <a:latin typeface="Calibri Light" panose="020F0302020204030204"/>
              </a:rPr>
              <a:t>Mapping </a:t>
            </a:r>
            <a:r>
              <a:rPr lang="en-IN" sz="2000" dirty="0">
                <a:solidFill>
                  <a:prstClr val="black"/>
                </a:solidFill>
                <a:latin typeface="Calibri Light" panose="020F0302020204030204"/>
              </a:rPr>
              <a:t>of data to lower dimension such </a:t>
            </a:r>
            <a:r>
              <a:rPr lang="en-IN" sz="2000" dirty="0" smtClean="0">
                <a:solidFill>
                  <a:prstClr val="black"/>
                </a:solidFill>
                <a:latin typeface="Calibri Light" panose="020F0302020204030204"/>
              </a:rPr>
              <a:t>that:</a:t>
            </a:r>
          </a:p>
          <a:p>
            <a:pPr marL="2171700" lvl="4" indent="-342900">
              <a:buFont typeface="Arial" panose="020B0604020202020204" pitchFamily="34" charset="0"/>
              <a:buChar char="•"/>
            </a:pPr>
            <a:r>
              <a:rPr lang="en-IN" sz="2000" dirty="0" smtClean="0">
                <a:solidFill>
                  <a:prstClr val="black"/>
                </a:solidFill>
                <a:latin typeface="Calibri Light" panose="020F0302020204030204"/>
              </a:rPr>
              <a:t> </a:t>
            </a:r>
            <a:r>
              <a:rPr lang="en-IN" sz="2000" dirty="0">
                <a:solidFill>
                  <a:prstClr val="black"/>
                </a:solidFill>
                <a:latin typeface="Calibri Light" panose="020F0302020204030204"/>
              </a:rPr>
              <a:t>uninformative variance is </a:t>
            </a:r>
            <a:r>
              <a:rPr lang="en-IN" sz="2000" dirty="0" smtClean="0">
                <a:solidFill>
                  <a:prstClr val="black"/>
                </a:solidFill>
                <a:latin typeface="Calibri Light" panose="020F0302020204030204"/>
              </a:rPr>
              <a:t>discarded,</a:t>
            </a:r>
          </a:p>
          <a:p>
            <a:pPr marL="2171700" lvl="4" indent="-342900">
              <a:buFont typeface="Arial" panose="020B0604020202020204" pitchFamily="34" charset="0"/>
              <a:buChar char="•"/>
            </a:pPr>
            <a:r>
              <a:rPr lang="en-IN" sz="2000" dirty="0" smtClean="0">
                <a:solidFill>
                  <a:prstClr val="black"/>
                </a:solidFill>
                <a:latin typeface="Calibri Light" panose="020F0302020204030204"/>
              </a:rPr>
              <a:t> </a:t>
            </a:r>
            <a:r>
              <a:rPr lang="en-IN" sz="2000" dirty="0">
                <a:solidFill>
                  <a:prstClr val="black"/>
                </a:solidFill>
                <a:latin typeface="Calibri Light" panose="020F0302020204030204"/>
              </a:rPr>
              <a:t>or a subspace where data lives is </a:t>
            </a:r>
            <a:r>
              <a:rPr lang="en-IN" sz="2000" dirty="0" smtClean="0">
                <a:solidFill>
                  <a:prstClr val="black"/>
                </a:solidFill>
                <a:latin typeface="Calibri Light" panose="020F0302020204030204"/>
              </a:rPr>
              <a:t>detected</a:t>
            </a:r>
          </a:p>
          <a:p>
            <a:pPr lvl="4"/>
            <a:endParaRPr lang="en-US" sz="4800" dirty="0" smtClean="0">
              <a:solidFill>
                <a:prstClr val="black"/>
              </a:solidFill>
              <a:latin typeface="Calibri Light" panose="020F0302020204030204"/>
            </a:endParaRPr>
          </a:p>
          <a:p>
            <a:r>
              <a:rPr lang="en-US" sz="4800" dirty="0" smtClean="0">
                <a:solidFill>
                  <a:prstClr val="black"/>
                </a:solidFill>
                <a:latin typeface="Calibri Light" panose="020F0302020204030204"/>
              </a:rPr>
              <a:t>Why dimensionality reduction ?</a:t>
            </a:r>
          </a:p>
          <a:p>
            <a:endParaRPr lang="en-US" sz="2000" dirty="0">
              <a:solidFill>
                <a:prstClr val="black"/>
              </a:solidFill>
              <a:latin typeface="Calibri Light" panose="020F0302020204030204"/>
            </a:endParaRPr>
          </a:p>
          <a:p>
            <a:pPr marL="342900" indent="-342900">
              <a:buFont typeface="Arial" panose="020B0604020202020204" pitchFamily="34" charset="0"/>
              <a:buChar char="•"/>
            </a:pPr>
            <a:r>
              <a:rPr lang="en-US" sz="2000" dirty="0" smtClean="0">
                <a:solidFill>
                  <a:prstClr val="black"/>
                </a:solidFill>
                <a:latin typeface="Calibri Light" panose="020F0302020204030204"/>
              </a:rPr>
              <a:t>      Reduce Curse of dimensionality:</a:t>
            </a:r>
          </a:p>
          <a:p>
            <a:pPr marL="685800" indent="-685800">
              <a:buFont typeface="Arial" panose="020B0604020202020204" pitchFamily="34" charset="0"/>
              <a:buChar char="•"/>
            </a:pPr>
            <a:r>
              <a:rPr lang="en-US" sz="2000" dirty="0" smtClean="0">
                <a:solidFill>
                  <a:prstClr val="black"/>
                </a:solidFill>
                <a:latin typeface="Calibri Light" panose="020F0302020204030204"/>
              </a:rPr>
              <a:t>Requires larger number of observations to train the model efficiently</a:t>
            </a:r>
          </a:p>
          <a:p>
            <a:pPr marL="685800" indent="-685800">
              <a:buFont typeface="Arial" panose="020B0604020202020204" pitchFamily="34" charset="0"/>
              <a:buChar char="•"/>
            </a:pPr>
            <a:r>
              <a:rPr lang="en-US" sz="2000" dirty="0" smtClean="0">
                <a:solidFill>
                  <a:prstClr val="black"/>
                </a:solidFill>
                <a:latin typeface="Calibri Light" panose="020F0302020204030204"/>
              </a:rPr>
              <a:t>Better interpretation of models and visualization of data </a:t>
            </a:r>
          </a:p>
          <a:p>
            <a:pPr marL="685800" indent="-685800">
              <a:buFont typeface="Arial" panose="020B0604020202020204" pitchFamily="34" charset="0"/>
              <a:buChar char="•"/>
            </a:pPr>
            <a:r>
              <a:rPr lang="en-US" sz="2000" dirty="0" smtClean="0">
                <a:solidFill>
                  <a:prstClr val="black"/>
                </a:solidFill>
                <a:latin typeface="Calibri Light" panose="020F0302020204030204"/>
              </a:rPr>
              <a:t>Reduces the computational cost</a:t>
            </a:r>
          </a:p>
          <a:p>
            <a:r>
              <a:rPr lang="en-US" sz="2000" dirty="0" smtClean="0">
                <a:solidFill>
                  <a:prstClr val="black"/>
                </a:solidFill>
                <a:latin typeface="Calibri Light" panose="020F0302020204030204"/>
              </a:rPr>
              <a:t> </a:t>
            </a:r>
          </a:p>
        </p:txBody>
      </p:sp>
    </p:spTree>
    <p:extLst>
      <p:ext uri="{BB962C8B-B14F-4D97-AF65-F5344CB8AC3E}">
        <p14:creationId xmlns:p14="http://schemas.microsoft.com/office/powerpoint/2010/main" val="300349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289" y="442811"/>
            <a:ext cx="9144000" cy="830997"/>
          </a:xfrm>
          <a:prstGeom prst="rect">
            <a:avLst/>
          </a:prstGeom>
          <a:noFill/>
        </p:spPr>
        <p:txBody>
          <a:bodyPr wrap="square" rtlCol="0">
            <a:spAutoFit/>
          </a:bodyPr>
          <a:lstStyle/>
          <a:p>
            <a:r>
              <a:rPr lang="en-US" sz="4800" dirty="0" smtClean="0">
                <a:latin typeface="+mj-lt"/>
              </a:rPr>
              <a:t>Metric Multi-Dimensional Scaling</a:t>
            </a:r>
          </a:p>
        </p:txBody>
      </p:sp>
      <p:sp>
        <p:nvSpPr>
          <p:cNvPr id="7" name="Rectangle 3"/>
          <p:cNvSpPr txBox="1">
            <a:spLocks noChangeArrowheads="1"/>
          </p:cNvSpPr>
          <p:nvPr/>
        </p:nvSpPr>
        <p:spPr>
          <a:xfrm>
            <a:off x="1180289" y="1663811"/>
            <a:ext cx="5276170" cy="49974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smtClean="0"/>
              <a:t>Aim: </a:t>
            </a:r>
            <a:r>
              <a:rPr lang="en-US" dirty="0" smtClean="0"/>
              <a:t>To find low dimensional representatives, y, for the high- dimensional data-points, x, that preserve pairwise distances as well as possible.</a:t>
            </a:r>
          </a:p>
          <a:p>
            <a:endParaRPr lang="en-US" dirty="0" smtClean="0"/>
          </a:p>
          <a:p>
            <a:r>
              <a:rPr lang="en-US" b="1" dirty="0" smtClean="0"/>
              <a:t>Possible Algorithm: Steepest Descent Algorithm</a:t>
            </a:r>
          </a:p>
          <a:p>
            <a:r>
              <a:rPr lang="en-US" dirty="0" smtClean="0"/>
              <a:t>Since we are, minimizing squared errors, this might be related with PCA?</a:t>
            </a:r>
          </a:p>
          <a:p>
            <a:pPr lvl="1"/>
            <a:r>
              <a:rPr lang="en-US" sz="2000" dirty="0" smtClean="0"/>
              <a:t>If so, we don’t need an iterative method to find the best embedding.</a:t>
            </a:r>
          </a:p>
        </p:txBody>
      </p:sp>
      <p:pic>
        <p:nvPicPr>
          <p:cNvPr id="10" name="Picture 9"/>
          <p:cNvPicPr>
            <a:picLocks noChangeAspect="1"/>
          </p:cNvPicPr>
          <p:nvPr/>
        </p:nvPicPr>
        <p:blipFill>
          <a:blip r:embed="rId3"/>
          <a:stretch>
            <a:fillRect/>
          </a:stretch>
        </p:blipFill>
        <p:spPr>
          <a:xfrm>
            <a:off x="6709565" y="2066635"/>
            <a:ext cx="4070126" cy="708370"/>
          </a:xfrm>
          <a:prstGeom prst="rect">
            <a:avLst/>
          </a:prstGeom>
        </p:spPr>
      </p:pic>
      <p:sp>
        <p:nvSpPr>
          <p:cNvPr id="11" name="TextBox 10"/>
          <p:cNvSpPr txBox="1"/>
          <p:nvPr/>
        </p:nvSpPr>
        <p:spPr>
          <a:xfrm>
            <a:off x="7879743" y="2886323"/>
            <a:ext cx="2855462" cy="369332"/>
          </a:xfrm>
          <a:prstGeom prst="rect">
            <a:avLst/>
          </a:prstGeom>
          <a:noFill/>
        </p:spPr>
        <p:txBody>
          <a:bodyPr wrap="none" rtlCol="0">
            <a:spAutoFit/>
          </a:bodyPr>
          <a:lstStyle/>
          <a:p>
            <a:r>
              <a:rPr lang="en-US" dirty="0"/>
              <a:t>Raw-Stress </a:t>
            </a:r>
            <a:r>
              <a:rPr lang="en-US" dirty="0" smtClean="0"/>
              <a:t>Function (Linear)</a:t>
            </a:r>
            <a:endParaRPr lang="en-US" dirty="0"/>
          </a:p>
        </p:txBody>
      </p:sp>
      <p:pic>
        <p:nvPicPr>
          <p:cNvPr id="12" name="Picture 11"/>
          <p:cNvPicPr>
            <a:picLocks noChangeAspect="1"/>
          </p:cNvPicPr>
          <p:nvPr/>
        </p:nvPicPr>
        <p:blipFill>
          <a:blip r:embed="rId4"/>
          <a:stretch>
            <a:fillRect/>
          </a:stretch>
        </p:blipFill>
        <p:spPr>
          <a:xfrm>
            <a:off x="6611028" y="3843448"/>
            <a:ext cx="4267200" cy="638175"/>
          </a:xfrm>
          <a:prstGeom prst="rect">
            <a:avLst/>
          </a:prstGeom>
        </p:spPr>
      </p:pic>
      <p:sp>
        <p:nvSpPr>
          <p:cNvPr id="13" name="TextBox 12"/>
          <p:cNvSpPr txBox="1"/>
          <p:nvPr/>
        </p:nvSpPr>
        <p:spPr>
          <a:xfrm>
            <a:off x="7879743" y="4700084"/>
            <a:ext cx="3563989" cy="369332"/>
          </a:xfrm>
          <a:prstGeom prst="rect">
            <a:avLst/>
          </a:prstGeom>
          <a:noFill/>
        </p:spPr>
        <p:txBody>
          <a:bodyPr wrap="none" rtlCol="0">
            <a:spAutoFit/>
          </a:bodyPr>
          <a:lstStyle/>
          <a:p>
            <a:r>
              <a:rPr lang="en-US" dirty="0" err="1" smtClean="0"/>
              <a:t>Samon</a:t>
            </a:r>
            <a:r>
              <a:rPr lang="en-US" dirty="0" smtClean="0"/>
              <a:t>-Stress Function (Non-Linear)</a:t>
            </a:r>
            <a:endParaRPr lang="en-US" dirty="0"/>
          </a:p>
        </p:txBody>
      </p:sp>
    </p:spTree>
    <p:extLst>
      <p:ext uri="{BB962C8B-B14F-4D97-AF65-F5344CB8AC3E}">
        <p14:creationId xmlns:p14="http://schemas.microsoft.com/office/powerpoint/2010/main" val="1716252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8515" y="2385392"/>
            <a:ext cx="8094428" cy="1754326"/>
          </a:xfrm>
          <a:prstGeom prst="rect">
            <a:avLst/>
          </a:prstGeom>
        </p:spPr>
        <p:txBody>
          <a:bodyPr wrap="square">
            <a:spAutoFit/>
          </a:bodyPr>
          <a:lstStyle/>
          <a:p>
            <a:pPr marL="285750" indent="-285750">
              <a:buFont typeface="Arial" panose="020B0604020202020204" pitchFamily="34" charset="0"/>
              <a:buChar char="•"/>
              <a:defRPr/>
            </a:pPr>
            <a:r>
              <a:rPr lang="en-US" b="1" dirty="0" smtClean="0"/>
              <a:t>Double Centering : </a:t>
            </a:r>
            <a:r>
              <a:rPr lang="en-US" dirty="0" smtClean="0"/>
              <a:t>Metric MDS is equivalent to PCA</a:t>
            </a:r>
          </a:p>
          <a:p>
            <a:pPr marL="742950" lvl="1" indent="-285750">
              <a:buFont typeface="Arial" panose="020B0604020202020204" pitchFamily="34" charset="0"/>
              <a:buChar char="•"/>
              <a:defRPr/>
            </a:pPr>
            <a:r>
              <a:rPr lang="en-US" dirty="0" smtClean="0"/>
              <a:t>But it may introduce spurious structure</a:t>
            </a:r>
          </a:p>
          <a:p>
            <a:pPr lvl="1">
              <a:defRPr/>
            </a:pPr>
            <a:endParaRPr lang="en-US" dirty="0" smtClean="0"/>
          </a:p>
          <a:p>
            <a:pPr marL="285750" indent="-285750">
              <a:buFont typeface="Arial" panose="020B0604020202020204" pitchFamily="34" charset="0"/>
              <a:buChar char="•"/>
              <a:defRPr/>
            </a:pPr>
            <a:r>
              <a:rPr lang="en-US" dirty="0" smtClean="0"/>
              <a:t>If the data-points all lie on a </a:t>
            </a:r>
            <a:r>
              <a:rPr lang="en-US" dirty="0" err="1" smtClean="0"/>
              <a:t>hyperplane</a:t>
            </a:r>
            <a:r>
              <a:rPr lang="en-US" dirty="0" smtClean="0"/>
              <a:t>, their pairwise distances are perfectly preserved by projecting the high-dimensional co-ordinates onto the </a:t>
            </a:r>
            <a:r>
              <a:rPr lang="en-US" dirty="0" err="1" smtClean="0"/>
              <a:t>hyperplane</a:t>
            </a:r>
            <a:r>
              <a:rPr lang="en-US" dirty="0" smtClean="0"/>
              <a:t>.</a:t>
            </a:r>
          </a:p>
          <a:p>
            <a:pPr marL="285750" indent="-285750">
              <a:buFont typeface="Arial" panose="020B0604020202020204" pitchFamily="34" charset="0"/>
              <a:buChar char="•"/>
              <a:defRPr/>
            </a:pPr>
            <a:endParaRPr lang="en-US" dirty="0" smtClean="0"/>
          </a:p>
        </p:txBody>
      </p:sp>
      <p:sp>
        <p:nvSpPr>
          <p:cNvPr id="3" name="TextBox 2"/>
          <p:cNvSpPr txBox="1"/>
          <p:nvPr/>
        </p:nvSpPr>
        <p:spPr>
          <a:xfrm>
            <a:off x="1180289" y="442811"/>
            <a:ext cx="9144000" cy="830997"/>
          </a:xfrm>
          <a:prstGeom prst="rect">
            <a:avLst/>
          </a:prstGeom>
          <a:noFill/>
        </p:spPr>
        <p:txBody>
          <a:bodyPr wrap="square" rtlCol="0">
            <a:spAutoFit/>
          </a:bodyPr>
          <a:lstStyle/>
          <a:p>
            <a:r>
              <a:rPr lang="en-US" sz="4800" dirty="0" smtClean="0">
                <a:latin typeface="+mj-lt"/>
              </a:rPr>
              <a:t>Converting Metric MDS to PCA</a:t>
            </a:r>
          </a:p>
        </p:txBody>
      </p:sp>
    </p:spTree>
    <p:extLst>
      <p:ext uri="{BB962C8B-B14F-4D97-AF65-F5344CB8AC3E}">
        <p14:creationId xmlns:p14="http://schemas.microsoft.com/office/powerpoint/2010/main" val="1096621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289" y="442811"/>
            <a:ext cx="9622578" cy="830997"/>
          </a:xfrm>
          <a:prstGeom prst="rect">
            <a:avLst/>
          </a:prstGeom>
          <a:noFill/>
        </p:spPr>
        <p:txBody>
          <a:bodyPr wrap="square" rtlCol="0">
            <a:spAutoFit/>
          </a:bodyPr>
          <a:lstStyle/>
          <a:p>
            <a:r>
              <a:rPr lang="en-US" sz="4800" dirty="0" smtClean="0">
                <a:latin typeface="+mj-lt"/>
              </a:rPr>
              <a:t>Multi-Dimensional Scaling : Summary</a:t>
            </a:r>
          </a:p>
        </p:txBody>
      </p:sp>
      <p:sp>
        <p:nvSpPr>
          <p:cNvPr id="3" name="Rectangle 2"/>
          <p:cNvSpPr/>
          <p:nvPr/>
        </p:nvSpPr>
        <p:spPr>
          <a:xfrm>
            <a:off x="2357082" y="1868557"/>
            <a:ext cx="8094428" cy="4524315"/>
          </a:xfrm>
          <a:prstGeom prst="rect">
            <a:avLst/>
          </a:prstGeom>
        </p:spPr>
        <p:txBody>
          <a:bodyPr wrap="square">
            <a:spAutoFit/>
          </a:bodyPr>
          <a:lstStyle/>
          <a:p>
            <a:pPr marL="285750" indent="-285750">
              <a:buFont typeface="Arial" panose="020B0604020202020204" pitchFamily="34" charset="0"/>
              <a:buChar char="•"/>
              <a:defRPr/>
            </a:pPr>
            <a:r>
              <a:rPr lang="en-US" dirty="0" smtClean="0"/>
              <a:t>MDS could be extended for use on ordinal values</a:t>
            </a:r>
          </a:p>
          <a:p>
            <a:pPr>
              <a:defRPr/>
            </a:pPr>
            <a:endParaRPr lang="en-US" dirty="0" smtClean="0"/>
          </a:p>
          <a:p>
            <a:pPr marL="285750" indent="-285750">
              <a:buFont typeface="Arial" panose="020B0604020202020204" pitchFamily="34" charset="0"/>
              <a:buChar char="•"/>
              <a:defRPr/>
            </a:pPr>
            <a:r>
              <a:rPr lang="en-US" dirty="0"/>
              <a:t>Landmark </a:t>
            </a:r>
            <a:r>
              <a:rPr lang="en-US" dirty="0" smtClean="0"/>
              <a:t>MDS : It is used to solve the bottleneck in classical MDS, and uses a subset of data. Scalability is increased but approximation is noise sensitive</a:t>
            </a:r>
          </a:p>
          <a:p>
            <a:pPr>
              <a:defRPr/>
            </a:pPr>
            <a:endParaRPr lang="en-US" dirty="0" smtClean="0"/>
          </a:p>
          <a:p>
            <a:pPr marL="285750" indent="-285750">
              <a:buFont typeface="Arial" panose="020B0604020202020204" pitchFamily="34" charset="0"/>
              <a:buChar char="•"/>
              <a:defRPr/>
            </a:pPr>
            <a:r>
              <a:rPr lang="en-US" dirty="0" smtClean="0"/>
              <a:t>If the data-points all lie on a </a:t>
            </a:r>
            <a:r>
              <a:rPr lang="en-US" dirty="0" err="1" smtClean="0"/>
              <a:t>hyperplane</a:t>
            </a:r>
            <a:r>
              <a:rPr lang="en-US" dirty="0" smtClean="0"/>
              <a:t>, their pairwise distances are perfectly preserved by projecting the high-dimensional co-ordinates onto the </a:t>
            </a:r>
            <a:r>
              <a:rPr lang="en-US" dirty="0" err="1" smtClean="0"/>
              <a:t>hyperplane</a:t>
            </a:r>
            <a:endParaRPr lang="en-US" dirty="0"/>
          </a:p>
          <a:p>
            <a:pPr>
              <a:defRPr/>
            </a:pPr>
            <a:endParaRPr lang="en-US" dirty="0" smtClean="0"/>
          </a:p>
          <a:p>
            <a:pPr marL="285750" indent="-285750">
              <a:buFont typeface="Arial" panose="020B0604020202020204" pitchFamily="34" charset="0"/>
              <a:buChar char="•"/>
              <a:defRPr/>
            </a:pPr>
            <a:r>
              <a:rPr lang="en-US" dirty="0" smtClean="0"/>
              <a:t>Like PCA it can neither understand geometry nor handle non-convexity, and curvature</a:t>
            </a:r>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r>
              <a:rPr lang="en-US" altLang="en-US" dirty="0">
                <a:cs typeface="Times New Roman" panose="02020603050405020304" pitchFamily="18" charset="0"/>
              </a:rPr>
              <a:t>Does not require assumptions of linearity, </a:t>
            </a:r>
            <a:r>
              <a:rPr lang="en-US" altLang="en-US" dirty="0" err="1">
                <a:cs typeface="Times New Roman" panose="02020603050405020304" pitchFamily="18" charset="0"/>
              </a:rPr>
              <a:t>metricity</a:t>
            </a:r>
            <a:r>
              <a:rPr lang="en-US" altLang="en-US" dirty="0">
                <a:cs typeface="Times New Roman" panose="02020603050405020304" pitchFamily="18" charset="0"/>
              </a:rPr>
              <a:t>, or multivariate normality</a:t>
            </a:r>
            <a:endParaRPr lang="en-US" dirty="0"/>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156710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289" y="442811"/>
            <a:ext cx="9622578" cy="830997"/>
          </a:xfrm>
          <a:prstGeom prst="rect">
            <a:avLst/>
          </a:prstGeom>
          <a:noFill/>
        </p:spPr>
        <p:txBody>
          <a:bodyPr wrap="square" rtlCol="0">
            <a:spAutoFit/>
          </a:bodyPr>
          <a:lstStyle/>
          <a:p>
            <a:r>
              <a:rPr lang="en-US" sz="4800" dirty="0" smtClean="0">
                <a:latin typeface="+mj-lt"/>
              </a:rPr>
              <a:t>Graph Based Algorithms</a:t>
            </a:r>
          </a:p>
        </p:txBody>
      </p:sp>
      <p:grpSp>
        <p:nvGrpSpPr>
          <p:cNvPr id="7" name="Group 6"/>
          <p:cNvGrpSpPr/>
          <p:nvPr/>
        </p:nvGrpSpPr>
        <p:grpSpPr>
          <a:xfrm>
            <a:off x="4990122" y="1471177"/>
            <a:ext cx="7340039" cy="4772468"/>
            <a:chOff x="2129964" y="1407381"/>
            <a:chExt cx="7340039" cy="4772468"/>
          </a:xfrm>
        </p:grpSpPr>
        <p:graphicFrame>
          <p:nvGraphicFramePr>
            <p:cNvPr id="4" name="Diagram 3"/>
            <p:cNvGraphicFramePr/>
            <p:nvPr>
              <p:extLst/>
            </p:nvPr>
          </p:nvGraphicFramePr>
          <p:xfrm>
            <a:off x="2129964" y="1407381"/>
            <a:ext cx="7340039" cy="477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5911702" y="3040912"/>
              <a:ext cx="446568" cy="22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915243" y="4575544"/>
              <a:ext cx="446568" cy="22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988363" y="3104708"/>
            <a:ext cx="485900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err="1" smtClean="0"/>
              <a:t>Isomaps</a:t>
            </a:r>
            <a:endParaRPr lang="en-US" sz="2400" dirty="0" smtClean="0"/>
          </a:p>
          <a:p>
            <a:pPr marL="342900" indent="-342900">
              <a:buFont typeface="Arial" panose="020B0604020202020204" pitchFamily="34" charset="0"/>
              <a:buChar char="•"/>
            </a:pPr>
            <a:r>
              <a:rPr lang="en-US" sz="2400" dirty="0" smtClean="0"/>
              <a:t>Local Linear Embedding</a:t>
            </a:r>
          </a:p>
          <a:p>
            <a:pPr marL="342900" indent="-342900">
              <a:buFont typeface="Arial" panose="020B0604020202020204" pitchFamily="34" charset="0"/>
              <a:buChar char="•"/>
            </a:pPr>
            <a:r>
              <a:rPr lang="en-US" sz="2400" dirty="0" err="1" smtClean="0"/>
              <a:t>Laplacian</a:t>
            </a:r>
            <a:r>
              <a:rPr lang="en-US" sz="2400" dirty="0" smtClean="0"/>
              <a:t> </a:t>
            </a:r>
            <a:r>
              <a:rPr lang="en-US" sz="2400" dirty="0" err="1" smtClean="0"/>
              <a:t>EigenMaps</a:t>
            </a: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29366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289" y="442811"/>
            <a:ext cx="9622578" cy="830997"/>
          </a:xfrm>
          <a:prstGeom prst="rect">
            <a:avLst/>
          </a:prstGeom>
          <a:noFill/>
        </p:spPr>
        <p:txBody>
          <a:bodyPr wrap="square" rtlCol="0">
            <a:spAutoFit/>
          </a:bodyPr>
          <a:lstStyle/>
          <a:p>
            <a:r>
              <a:rPr lang="en-US" sz="4800" dirty="0" err="1" smtClean="0">
                <a:latin typeface="+mj-lt"/>
              </a:rPr>
              <a:t>Isomaps</a:t>
            </a:r>
            <a:r>
              <a:rPr lang="en-US" sz="4800" dirty="0" smtClean="0">
                <a:latin typeface="+mj-lt"/>
              </a:rPr>
              <a:t>: </a:t>
            </a:r>
          </a:p>
        </p:txBody>
      </p:sp>
      <p:grpSp>
        <p:nvGrpSpPr>
          <p:cNvPr id="4" name="Group 3"/>
          <p:cNvGrpSpPr/>
          <p:nvPr/>
        </p:nvGrpSpPr>
        <p:grpSpPr>
          <a:xfrm>
            <a:off x="5570568" y="1049758"/>
            <a:ext cx="7340039" cy="4772468"/>
            <a:chOff x="2129964" y="1407381"/>
            <a:chExt cx="7340039" cy="4772468"/>
          </a:xfrm>
        </p:grpSpPr>
        <p:graphicFrame>
          <p:nvGraphicFramePr>
            <p:cNvPr id="5" name="Diagram 4"/>
            <p:cNvGraphicFramePr/>
            <p:nvPr>
              <p:extLst/>
            </p:nvPr>
          </p:nvGraphicFramePr>
          <p:xfrm>
            <a:off x="2129964" y="1407381"/>
            <a:ext cx="7340039" cy="477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a:off x="5911702" y="3040912"/>
              <a:ext cx="446568" cy="22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915243" y="4575544"/>
              <a:ext cx="446568" cy="22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7"/>
          <a:stretch>
            <a:fillRect/>
          </a:stretch>
        </p:blipFill>
        <p:spPr>
          <a:xfrm>
            <a:off x="979137" y="3546344"/>
            <a:ext cx="5725254" cy="2271926"/>
          </a:xfrm>
          <a:prstGeom prst="rect">
            <a:avLst/>
          </a:prstGeom>
        </p:spPr>
      </p:pic>
      <p:sp>
        <p:nvSpPr>
          <p:cNvPr id="9" name="TextBox 8"/>
          <p:cNvSpPr txBox="1"/>
          <p:nvPr/>
        </p:nvSpPr>
        <p:spPr>
          <a:xfrm>
            <a:off x="1180289" y="1974457"/>
            <a:ext cx="4903774" cy="646331"/>
          </a:xfrm>
          <a:prstGeom prst="rect">
            <a:avLst/>
          </a:prstGeom>
          <a:noFill/>
        </p:spPr>
        <p:txBody>
          <a:bodyPr wrap="square" rtlCol="0">
            <a:spAutoFit/>
          </a:bodyPr>
          <a:lstStyle/>
          <a:p>
            <a:r>
              <a:rPr lang="en-US" dirty="0" smtClean="0"/>
              <a:t>Finding low dimensional distribution that best preserves the Geodesic distance</a:t>
            </a:r>
            <a:endParaRPr lang="en-US" dirty="0"/>
          </a:p>
        </p:txBody>
      </p:sp>
    </p:spTree>
    <p:extLst>
      <p:ext uri="{BB962C8B-B14F-4D97-AF65-F5344CB8AC3E}">
        <p14:creationId xmlns:p14="http://schemas.microsoft.com/office/powerpoint/2010/main" val="3433488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289" y="442811"/>
            <a:ext cx="9622578" cy="830997"/>
          </a:xfrm>
          <a:prstGeom prst="rect">
            <a:avLst/>
          </a:prstGeom>
          <a:noFill/>
        </p:spPr>
        <p:txBody>
          <a:bodyPr wrap="square" rtlCol="0">
            <a:spAutoFit/>
          </a:bodyPr>
          <a:lstStyle/>
          <a:p>
            <a:r>
              <a:rPr lang="en-US" sz="4800" dirty="0" err="1" smtClean="0">
                <a:latin typeface="+mj-lt"/>
              </a:rPr>
              <a:t>Isomaps</a:t>
            </a:r>
            <a:r>
              <a:rPr lang="en-US" sz="4800" dirty="0" smtClean="0">
                <a:latin typeface="+mj-lt"/>
              </a:rPr>
              <a:t>: </a:t>
            </a:r>
          </a:p>
        </p:txBody>
      </p:sp>
      <p:pic>
        <p:nvPicPr>
          <p:cNvPr id="4" name="Picture 3"/>
          <p:cNvPicPr>
            <a:picLocks noChangeAspect="1"/>
          </p:cNvPicPr>
          <p:nvPr/>
        </p:nvPicPr>
        <p:blipFill>
          <a:blip r:embed="rId2"/>
          <a:stretch>
            <a:fillRect/>
          </a:stretch>
        </p:blipFill>
        <p:spPr>
          <a:xfrm>
            <a:off x="1180289" y="1399429"/>
            <a:ext cx="1745674" cy="1280161"/>
          </a:xfrm>
          <a:prstGeom prst="rect">
            <a:avLst/>
          </a:prstGeom>
        </p:spPr>
      </p:pic>
      <p:pic>
        <p:nvPicPr>
          <p:cNvPr id="5" name="Picture 4"/>
          <p:cNvPicPr>
            <a:picLocks noChangeAspect="1"/>
          </p:cNvPicPr>
          <p:nvPr/>
        </p:nvPicPr>
        <p:blipFill>
          <a:blip r:embed="rId3"/>
          <a:stretch>
            <a:fillRect/>
          </a:stretch>
        </p:blipFill>
        <p:spPr>
          <a:xfrm>
            <a:off x="3517973" y="1427259"/>
            <a:ext cx="1583917" cy="1184744"/>
          </a:xfrm>
          <a:prstGeom prst="rect">
            <a:avLst/>
          </a:prstGeom>
        </p:spPr>
      </p:pic>
      <p:pic>
        <p:nvPicPr>
          <p:cNvPr id="7" name="Picture 6"/>
          <p:cNvPicPr>
            <a:picLocks noChangeAspect="1"/>
          </p:cNvPicPr>
          <p:nvPr/>
        </p:nvPicPr>
        <p:blipFill>
          <a:blip r:embed="rId4"/>
          <a:stretch>
            <a:fillRect/>
          </a:stretch>
        </p:blipFill>
        <p:spPr>
          <a:xfrm>
            <a:off x="1180289" y="2805211"/>
            <a:ext cx="2170112" cy="1685977"/>
          </a:xfrm>
          <a:prstGeom prst="rect">
            <a:avLst/>
          </a:prstGeom>
        </p:spPr>
      </p:pic>
      <p:pic>
        <p:nvPicPr>
          <p:cNvPr id="8" name="Picture 7"/>
          <p:cNvPicPr>
            <a:picLocks noChangeAspect="1"/>
          </p:cNvPicPr>
          <p:nvPr/>
        </p:nvPicPr>
        <p:blipFill>
          <a:blip r:embed="rId5"/>
          <a:stretch>
            <a:fillRect/>
          </a:stretch>
        </p:blipFill>
        <p:spPr>
          <a:xfrm>
            <a:off x="3457460" y="2997642"/>
            <a:ext cx="1743280" cy="1411056"/>
          </a:xfrm>
          <a:prstGeom prst="rect">
            <a:avLst/>
          </a:prstGeom>
        </p:spPr>
      </p:pic>
      <p:pic>
        <p:nvPicPr>
          <p:cNvPr id="10" name="Picture 9"/>
          <p:cNvPicPr>
            <a:picLocks noChangeAspect="1"/>
          </p:cNvPicPr>
          <p:nvPr/>
        </p:nvPicPr>
        <p:blipFill>
          <a:blip r:embed="rId6"/>
          <a:stretch>
            <a:fillRect/>
          </a:stretch>
        </p:blipFill>
        <p:spPr>
          <a:xfrm>
            <a:off x="1389132" y="4754879"/>
            <a:ext cx="1722584" cy="1450225"/>
          </a:xfrm>
          <a:prstGeom prst="rect">
            <a:avLst/>
          </a:prstGeom>
        </p:spPr>
      </p:pic>
      <p:pic>
        <p:nvPicPr>
          <p:cNvPr id="11" name="Picture 10"/>
          <p:cNvPicPr>
            <a:picLocks noChangeAspect="1"/>
          </p:cNvPicPr>
          <p:nvPr/>
        </p:nvPicPr>
        <p:blipFill>
          <a:blip r:embed="rId7"/>
          <a:stretch>
            <a:fillRect/>
          </a:stretch>
        </p:blipFill>
        <p:spPr>
          <a:xfrm>
            <a:off x="3609893" y="4674500"/>
            <a:ext cx="1920612" cy="1570360"/>
          </a:xfrm>
          <a:prstGeom prst="rect">
            <a:avLst/>
          </a:prstGeom>
        </p:spPr>
      </p:pic>
      <p:sp>
        <p:nvSpPr>
          <p:cNvPr id="12" name="TextBox 11"/>
          <p:cNvSpPr txBox="1"/>
          <p:nvPr/>
        </p:nvSpPr>
        <p:spPr>
          <a:xfrm>
            <a:off x="5991578" y="1758608"/>
            <a:ext cx="5186855" cy="3416320"/>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It is able to infer geometry to some extent, </a:t>
            </a:r>
            <a:r>
              <a:rPr lang="en-US" sz="2400" dirty="0" err="1" smtClean="0"/>
              <a:t>Isomap</a:t>
            </a:r>
            <a:r>
              <a:rPr lang="en-US" sz="2400" dirty="0" smtClean="0"/>
              <a:t> can unroll the </a:t>
            </a:r>
            <a:r>
              <a:rPr lang="en-US" sz="2400" dirty="0" err="1" smtClean="0"/>
              <a:t>swiss</a:t>
            </a:r>
            <a:r>
              <a:rPr lang="en-US" sz="2400" dirty="0" smtClean="0"/>
              <a:t> roll</a:t>
            </a:r>
          </a:p>
          <a:p>
            <a:pPr marL="800100" lvl="1" indent="-342900">
              <a:buFont typeface="Arial" panose="020B0604020202020204" pitchFamily="34" charset="0"/>
              <a:buChar char="•"/>
            </a:pPr>
            <a:r>
              <a:rPr lang="en-US" sz="2400" dirty="0" smtClean="0"/>
              <a:t>It is able to handle clusters and corners</a:t>
            </a:r>
          </a:p>
          <a:p>
            <a:pPr marL="800100" lvl="1" indent="-342900">
              <a:buFont typeface="Arial" panose="020B0604020202020204" pitchFamily="34" charset="0"/>
              <a:buChar char="•"/>
            </a:pPr>
            <a:r>
              <a:rPr lang="en-US" sz="2400" dirty="0" smtClean="0"/>
              <a:t>It is able to handle non-uniform sampling</a:t>
            </a:r>
          </a:p>
          <a:p>
            <a:pPr marL="800100" lvl="1" indent="-342900">
              <a:buFont typeface="Arial" panose="020B0604020202020204" pitchFamily="34" charset="0"/>
              <a:buChar char="•"/>
            </a:pPr>
            <a:r>
              <a:rPr lang="en-US" sz="2400" dirty="0" smtClean="0"/>
              <a:t>It fails to handle non-convex manifolds</a:t>
            </a:r>
          </a:p>
        </p:txBody>
      </p:sp>
    </p:spTree>
    <p:extLst>
      <p:ext uri="{BB962C8B-B14F-4D97-AF65-F5344CB8AC3E}">
        <p14:creationId xmlns:p14="http://schemas.microsoft.com/office/powerpoint/2010/main" val="2487032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289" y="442811"/>
            <a:ext cx="9144000" cy="830997"/>
          </a:xfrm>
          <a:prstGeom prst="rect">
            <a:avLst/>
          </a:prstGeom>
          <a:noFill/>
        </p:spPr>
        <p:txBody>
          <a:bodyPr wrap="square" rtlCol="0">
            <a:spAutoFit/>
          </a:bodyPr>
          <a:lstStyle/>
          <a:p>
            <a:r>
              <a:rPr lang="en-US" sz="4800" dirty="0" smtClean="0">
                <a:latin typeface="+mj-lt"/>
              </a:rPr>
              <a:t>Local Linear Embedding (LLE)</a:t>
            </a:r>
          </a:p>
        </p:txBody>
      </p:sp>
      <p:sp>
        <p:nvSpPr>
          <p:cNvPr id="5" name="內容版面配置區 2"/>
          <p:cNvSpPr txBox="1">
            <a:spLocks/>
          </p:cNvSpPr>
          <p:nvPr/>
        </p:nvSpPr>
        <p:spPr>
          <a:xfrm>
            <a:off x="1050231" y="1314610"/>
            <a:ext cx="8258204" cy="45259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dirty="0" smtClean="0">
                <a:ea typeface="新細明體" pitchFamily="18" charset="-120"/>
              </a:rPr>
              <a:t>Assumption: manifold is approximately “linear” when viewed locally</a:t>
            </a:r>
            <a:endParaRPr lang="zh-TW" altLang="en-US" dirty="0"/>
          </a:p>
        </p:txBody>
      </p:sp>
      <p:sp>
        <p:nvSpPr>
          <p:cNvPr id="6" name="投影片編號版面配置區 3"/>
          <p:cNvSpPr>
            <a:spLocks noGrp="1"/>
          </p:cNvSpPr>
          <p:nvPr>
            <p:ph type="sldNum" sz="quarter" idx="12"/>
          </p:nvPr>
        </p:nvSpPr>
        <p:spPr>
          <a:xfrm>
            <a:off x="7474849" y="5881376"/>
            <a:ext cx="762000" cy="365125"/>
          </a:xfrm>
        </p:spPr>
        <p:txBody>
          <a:bodyPr/>
          <a:lstStyle/>
          <a:p>
            <a:fld id="{73DA0BB7-265A-403C-9275-D587AB510EDC}" type="slidenum">
              <a:rPr lang="zh-TW" altLang="en-US" smtClean="0"/>
              <a:pPr/>
              <a:t>26</a:t>
            </a:fld>
            <a:endParaRPr lang="zh-TW" altLang="en-US"/>
          </a:p>
        </p:txBody>
      </p:sp>
      <p:cxnSp>
        <p:nvCxnSpPr>
          <p:cNvPr id="8" name="直線單箭頭接點 7"/>
          <p:cNvCxnSpPr/>
          <p:nvPr/>
        </p:nvCxnSpPr>
        <p:spPr>
          <a:xfrm rot="5400000" flipH="1" flipV="1">
            <a:off x="-285674" y="3352659"/>
            <a:ext cx="2000264" cy="71438"/>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線單箭頭接點 10"/>
          <p:cNvCxnSpPr/>
          <p:nvPr/>
        </p:nvCxnSpPr>
        <p:spPr>
          <a:xfrm rot="10800000" flipV="1">
            <a:off x="392987" y="4388510"/>
            <a:ext cx="285752" cy="214314"/>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13"/>
          <p:cNvCxnSpPr/>
          <p:nvPr/>
        </p:nvCxnSpPr>
        <p:spPr>
          <a:xfrm rot="16200000" flipH="1">
            <a:off x="643020" y="4424229"/>
            <a:ext cx="285752" cy="214314"/>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單箭頭接點 19"/>
          <p:cNvCxnSpPr/>
          <p:nvPr/>
        </p:nvCxnSpPr>
        <p:spPr>
          <a:xfrm flipV="1">
            <a:off x="678739" y="4317072"/>
            <a:ext cx="285752" cy="71438"/>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單箭頭接點 21"/>
          <p:cNvCxnSpPr/>
          <p:nvPr/>
        </p:nvCxnSpPr>
        <p:spPr>
          <a:xfrm rot="10800000">
            <a:off x="392987" y="4388510"/>
            <a:ext cx="285752" cy="1588"/>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橢圓 31"/>
          <p:cNvSpPr/>
          <p:nvPr/>
        </p:nvSpPr>
        <p:spPr>
          <a:xfrm>
            <a:off x="964491" y="338837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32"/>
          <p:cNvSpPr/>
          <p:nvPr/>
        </p:nvSpPr>
        <p:spPr>
          <a:xfrm>
            <a:off x="1331205" y="281687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33"/>
          <p:cNvSpPr/>
          <p:nvPr/>
        </p:nvSpPr>
        <p:spPr>
          <a:xfrm>
            <a:off x="1464557" y="325502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34"/>
          <p:cNvSpPr/>
          <p:nvPr/>
        </p:nvSpPr>
        <p:spPr>
          <a:xfrm>
            <a:off x="1331205" y="353125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35"/>
          <p:cNvSpPr/>
          <p:nvPr/>
        </p:nvSpPr>
        <p:spPr>
          <a:xfrm>
            <a:off x="1607433" y="245968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36"/>
          <p:cNvSpPr/>
          <p:nvPr/>
        </p:nvSpPr>
        <p:spPr>
          <a:xfrm>
            <a:off x="1678871" y="367413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37"/>
          <p:cNvSpPr/>
          <p:nvPr/>
        </p:nvSpPr>
        <p:spPr>
          <a:xfrm>
            <a:off x="2393251" y="245968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38"/>
          <p:cNvSpPr/>
          <p:nvPr/>
        </p:nvSpPr>
        <p:spPr>
          <a:xfrm>
            <a:off x="2893317" y="360269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39"/>
          <p:cNvSpPr/>
          <p:nvPr/>
        </p:nvSpPr>
        <p:spPr>
          <a:xfrm>
            <a:off x="2893317" y="267399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40"/>
          <p:cNvSpPr/>
          <p:nvPr/>
        </p:nvSpPr>
        <p:spPr>
          <a:xfrm>
            <a:off x="1331205" y="403132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41"/>
          <p:cNvSpPr/>
          <p:nvPr/>
        </p:nvSpPr>
        <p:spPr>
          <a:xfrm>
            <a:off x="2750441" y="417419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42"/>
          <p:cNvSpPr/>
          <p:nvPr/>
        </p:nvSpPr>
        <p:spPr>
          <a:xfrm>
            <a:off x="1107367" y="260256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43"/>
          <p:cNvSpPr/>
          <p:nvPr/>
        </p:nvSpPr>
        <p:spPr>
          <a:xfrm>
            <a:off x="1035929" y="367413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44"/>
          <p:cNvSpPr/>
          <p:nvPr/>
        </p:nvSpPr>
        <p:spPr>
          <a:xfrm>
            <a:off x="2107499" y="325502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45"/>
          <p:cNvSpPr/>
          <p:nvPr/>
        </p:nvSpPr>
        <p:spPr>
          <a:xfrm>
            <a:off x="1821747" y="288831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46"/>
          <p:cNvSpPr/>
          <p:nvPr/>
        </p:nvSpPr>
        <p:spPr>
          <a:xfrm>
            <a:off x="2107499" y="374556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47"/>
          <p:cNvSpPr/>
          <p:nvPr/>
        </p:nvSpPr>
        <p:spPr>
          <a:xfrm>
            <a:off x="2607565" y="345981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48"/>
          <p:cNvSpPr/>
          <p:nvPr/>
        </p:nvSpPr>
        <p:spPr>
          <a:xfrm>
            <a:off x="2393251" y="295975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49"/>
          <p:cNvSpPr/>
          <p:nvPr/>
        </p:nvSpPr>
        <p:spPr>
          <a:xfrm>
            <a:off x="2107499" y="417419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50"/>
          <p:cNvSpPr/>
          <p:nvPr/>
        </p:nvSpPr>
        <p:spPr>
          <a:xfrm>
            <a:off x="3250507" y="288831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51"/>
          <p:cNvSpPr/>
          <p:nvPr/>
        </p:nvSpPr>
        <p:spPr>
          <a:xfrm>
            <a:off x="2750441" y="253112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52"/>
          <p:cNvSpPr/>
          <p:nvPr/>
        </p:nvSpPr>
        <p:spPr>
          <a:xfrm>
            <a:off x="2964755" y="445994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53"/>
          <p:cNvSpPr txBox="1"/>
          <p:nvPr/>
        </p:nvSpPr>
        <p:spPr>
          <a:xfrm>
            <a:off x="1678871" y="3102626"/>
            <a:ext cx="642942" cy="461665"/>
          </a:xfrm>
          <a:prstGeom prst="rect">
            <a:avLst/>
          </a:prstGeom>
          <a:noFill/>
        </p:spPr>
        <p:txBody>
          <a:bodyPr wrap="square" rtlCol="0">
            <a:spAutoFit/>
          </a:bodyPr>
          <a:lstStyle/>
          <a:p>
            <a:r>
              <a:rPr lang="en-US" altLang="zh-TW" sz="2400" b="1" dirty="0" smtClean="0"/>
              <a:t>Xi</a:t>
            </a:r>
            <a:endParaRPr lang="zh-TW" altLang="en-US" sz="2400" b="1" dirty="0"/>
          </a:p>
        </p:txBody>
      </p:sp>
      <p:sp>
        <p:nvSpPr>
          <p:cNvPr id="36" name="橢圓 55"/>
          <p:cNvSpPr/>
          <p:nvPr/>
        </p:nvSpPr>
        <p:spPr>
          <a:xfrm>
            <a:off x="1821747" y="2888312"/>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56"/>
          <p:cNvSpPr/>
          <p:nvPr/>
        </p:nvSpPr>
        <p:spPr>
          <a:xfrm>
            <a:off x="2393251" y="2959750"/>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57"/>
          <p:cNvSpPr/>
          <p:nvPr/>
        </p:nvSpPr>
        <p:spPr>
          <a:xfrm>
            <a:off x="2607565" y="3459816"/>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58"/>
          <p:cNvSpPr/>
          <p:nvPr/>
        </p:nvSpPr>
        <p:spPr>
          <a:xfrm>
            <a:off x="2107499" y="3745568"/>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59"/>
          <p:cNvSpPr/>
          <p:nvPr/>
        </p:nvSpPr>
        <p:spPr>
          <a:xfrm>
            <a:off x="1464557" y="3245502"/>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60"/>
          <p:cNvSpPr/>
          <p:nvPr/>
        </p:nvSpPr>
        <p:spPr>
          <a:xfrm>
            <a:off x="1678871" y="3674130"/>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25"/>
          <p:cNvGrpSpPr/>
          <p:nvPr/>
        </p:nvGrpSpPr>
        <p:grpSpPr>
          <a:xfrm>
            <a:off x="4607829" y="3459816"/>
            <a:ext cx="571504" cy="2286016"/>
            <a:chOff x="928662" y="2643182"/>
            <a:chExt cx="571504" cy="2286016"/>
          </a:xfrm>
        </p:grpSpPr>
        <p:cxnSp>
          <p:nvCxnSpPr>
            <p:cNvPr id="74" name="直線單箭頭接點 26"/>
            <p:cNvCxnSpPr/>
            <p:nvPr/>
          </p:nvCxnSpPr>
          <p:spPr>
            <a:xfrm rot="5400000" flipH="1" flipV="1">
              <a:off x="250001" y="3607595"/>
              <a:ext cx="2000264" cy="71438"/>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線單箭頭接點 27"/>
            <p:cNvCxnSpPr/>
            <p:nvPr/>
          </p:nvCxnSpPr>
          <p:spPr>
            <a:xfrm rot="10800000" flipV="1">
              <a:off x="928662" y="4643446"/>
              <a:ext cx="285752" cy="214314"/>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線單箭頭接點 28"/>
            <p:cNvCxnSpPr/>
            <p:nvPr/>
          </p:nvCxnSpPr>
          <p:spPr>
            <a:xfrm rot="16200000" flipH="1">
              <a:off x="1178695" y="4679165"/>
              <a:ext cx="285752" cy="214314"/>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單箭頭接點 29"/>
            <p:cNvCxnSpPr/>
            <p:nvPr/>
          </p:nvCxnSpPr>
          <p:spPr>
            <a:xfrm flipV="1">
              <a:off x="1214414" y="4572008"/>
              <a:ext cx="285752" cy="71438"/>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線單箭頭接點 30"/>
            <p:cNvCxnSpPr/>
            <p:nvPr/>
          </p:nvCxnSpPr>
          <p:spPr>
            <a:xfrm rot="10800000">
              <a:off x="928662" y="4643446"/>
              <a:ext cx="285752" cy="1588"/>
            </a:xfrm>
            <a:prstGeom prst="straightConnector1">
              <a:avLst/>
            </a:prstGeom>
            <a:ln w="19050">
              <a:solidFill>
                <a:schemeClr val="accent1">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4" name="群組 90"/>
          <p:cNvGrpSpPr/>
          <p:nvPr/>
        </p:nvGrpSpPr>
        <p:grpSpPr>
          <a:xfrm>
            <a:off x="5250771" y="3459816"/>
            <a:ext cx="2428892" cy="2143140"/>
            <a:chOff x="5929322" y="4000504"/>
            <a:chExt cx="2428892" cy="2143140"/>
          </a:xfrm>
        </p:grpSpPr>
        <p:sp>
          <p:nvSpPr>
            <p:cNvPr id="45" name="橢圓 61"/>
            <p:cNvSpPr/>
            <p:nvPr/>
          </p:nvSpPr>
          <p:spPr>
            <a:xfrm>
              <a:off x="5929322" y="492919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62"/>
            <p:cNvSpPr/>
            <p:nvPr/>
          </p:nvSpPr>
          <p:spPr>
            <a:xfrm>
              <a:off x="6296036" y="435769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橢圓 63"/>
            <p:cNvSpPr/>
            <p:nvPr/>
          </p:nvSpPr>
          <p:spPr>
            <a:xfrm>
              <a:off x="6429388" y="479584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64"/>
            <p:cNvSpPr/>
            <p:nvPr/>
          </p:nvSpPr>
          <p:spPr>
            <a:xfrm>
              <a:off x="6296036" y="507207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65"/>
            <p:cNvSpPr/>
            <p:nvPr/>
          </p:nvSpPr>
          <p:spPr>
            <a:xfrm>
              <a:off x="6572264" y="400050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66"/>
            <p:cNvSpPr/>
            <p:nvPr/>
          </p:nvSpPr>
          <p:spPr>
            <a:xfrm>
              <a:off x="6643702" y="521495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67"/>
            <p:cNvSpPr/>
            <p:nvPr/>
          </p:nvSpPr>
          <p:spPr>
            <a:xfrm>
              <a:off x="7358082" y="4000504"/>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68"/>
            <p:cNvSpPr/>
            <p:nvPr/>
          </p:nvSpPr>
          <p:spPr>
            <a:xfrm>
              <a:off x="7858148" y="514351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69"/>
            <p:cNvSpPr/>
            <p:nvPr/>
          </p:nvSpPr>
          <p:spPr>
            <a:xfrm>
              <a:off x="7858148" y="421481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70"/>
            <p:cNvSpPr/>
            <p:nvPr/>
          </p:nvSpPr>
          <p:spPr>
            <a:xfrm>
              <a:off x="6296036" y="557214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71"/>
            <p:cNvSpPr/>
            <p:nvPr/>
          </p:nvSpPr>
          <p:spPr>
            <a:xfrm>
              <a:off x="7715272" y="571501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72"/>
            <p:cNvSpPr/>
            <p:nvPr/>
          </p:nvSpPr>
          <p:spPr>
            <a:xfrm>
              <a:off x="6072198" y="414338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73"/>
            <p:cNvSpPr/>
            <p:nvPr/>
          </p:nvSpPr>
          <p:spPr>
            <a:xfrm>
              <a:off x="6000760" y="521495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74"/>
            <p:cNvSpPr/>
            <p:nvPr/>
          </p:nvSpPr>
          <p:spPr>
            <a:xfrm>
              <a:off x="7072330" y="479584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75"/>
            <p:cNvSpPr/>
            <p:nvPr/>
          </p:nvSpPr>
          <p:spPr>
            <a:xfrm>
              <a:off x="6786578" y="442913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76"/>
            <p:cNvSpPr/>
            <p:nvPr/>
          </p:nvSpPr>
          <p:spPr>
            <a:xfrm>
              <a:off x="7072330" y="528638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77"/>
            <p:cNvSpPr/>
            <p:nvPr/>
          </p:nvSpPr>
          <p:spPr>
            <a:xfrm>
              <a:off x="7572396" y="500063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78"/>
            <p:cNvSpPr/>
            <p:nvPr/>
          </p:nvSpPr>
          <p:spPr>
            <a:xfrm>
              <a:off x="7358082" y="4500570"/>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79"/>
            <p:cNvSpPr/>
            <p:nvPr/>
          </p:nvSpPr>
          <p:spPr>
            <a:xfrm>
              <a:off x="7072330" y="5715016"/>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80"/>
            <p:cNvSpPr/>
            <p:nvPr/>
          </p:nvSpPr>
          <p:spPr>
            <a:xfrm>
              <a:off x="8215338" y="442913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81"/>
            <p:cNvSpPr/>
            <p:nvPr/>
          </p:nvSpPr>
          <p:spPr>
            <a:xfrm>
              <a:off x="7715272" y="4071942"/>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82"/>
            <p:cNvSpPr/>
            <p:nvPr/>
          </p:nvSpPr>
          <p:spPr>
            <a:xfrm>
              <a:off x="7929586" y="6000768"/>
              <a:ext cx="142876" cy="1428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文字方塊 83"/>
            <p:cNvSpPr txBox="1"/>
            <p:nvPr/>
          </p:nvSpPr>
          <p:spPr>
            <a:xfrm>
              <a:off x="6643702" y="4643446"/>
              <a:ext cx="642942" cy="461665"/>
            </a:xfrm>
            <a:prstGeom prst="rect">
              <a:avLst/>
            </a:prstGeom>
            <a:noFill/>
          </p:spPr>
          <p:txBody>
            <a:bodyPr wrap="square" rtlCol="0">
              <a:spAutoFit/>
            </a:bodyPr>
            <a:lstStyle/>
            <a:p>
              <a:r>
                <a:rPr lang="en-US" altLang="zh-TW" sz="2400" b="1" dirty="0" smtClean="0"/>
                <a:t>Xi</a:t>
              </a:r>
              <a:endParaRPr lang="zh-TW" altLang="en-US" sz="2400" b="1" dirty="0"/>
            </a:p>
          </p:txBody>
        </p:sp>
        <p:sp>
          <p:nvSpPr>
            <p:cNvPr id="68" name="橢圓 84"/>
            <p:cNvSpPr/>
            <p:nvPr/>
          </p:nvSpPr>
          <p:spPr>
            <a:xfrm>
              <a:off x="6786578" y="4429132"/>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橢圓 85"/>
            <p:cNvSpPr/>
            <p:nvPr/>
          </p:nvSpPr>
          <p:spPr>
            <a:xfrm>
              <a:off x="7358082" y="4500570"/>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橢圓 86"/>
            <p:cNvSpPr/>
            <p:nvPr/>
          </p:nvSpPr>
          <p:spPr>
            <a:xfrm>
              <a:off x="7572396" y="5000636"/>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橢圓 87"/>
            <p:cNvSpPr/>
            <p:nvPr/>
          </p:nvSpPr>
          <p:spPr>
            <a:xfrm>
              <a:off x="7072330" y="5286388"/>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橢圓 88"/>
            <p:cNvSpPr/>
            <p:nvPr/>
          </p:nvSpPr>
          <p:spPr>
            <a:xfrm>
              <a:off x="6429388" y="4786322"/>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橢圓 89"/>
            <p:cNvSpPr/>
            <p:nvPr/>
          </p:nvSpPr>
          <p:spPr>
            <a:xfrm>
              <a:off x="6643702" y="5214950"/>
              <a:ext cx="142876" cy="142876"/>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9" name="手繪多邊形 92"/>
          <p:cNvSpPr/>
          <p:nvPr/>
        </p:nvSpPr>
        <p:spPr>
          <a:xfrm>
            <a:off x="3416371" y="3203050"/>
            <a:ext cx="1334334" cy="899707"/>
          </a:xfrm>
          <a:custGeom>
            <a:avLst/>
            <a:gdLst>
              <a:gd name="connsiteX0" fmla="*/ 0 w 1166191"/>
              <a:gd name="connsiteY0" fmla="*/ 192157 h 788504"/>
              <a:gd name="connsiteX1" fmla="*/ 596348 w 1166191"/>
              <a:gd name="connsiteY1" fmla="*/ 99391 h 788504"/>
              <a:gd name="connsiteX2" fmla="*/ 1166191 w 1166191"/>
              <a:gd name="connsiteY2" fmla="*/ 788504 h 788504"/>
              <a:gd name="connsiteX3" fmla="*/ 1166191 w 1166191"/>
              <a:gd name="connsiteY3" fmla="*/ 788504 h 788504"/>
              <a:gd name="connsiteX4" fmla="*/ 1166191 w 1166191"/>
              <a:gd name="connsiteY4" fmla="*/ 788504 h 788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191" h="788504">
                <a:moveTo>
                  <a:pt x="0" y="192157"/>
                </a:moveTo>
                <a:cubicBezTo>
                  <a:pt x="200991" y="96078"/>
                  <a:pt x="401983" y="0"/>
                  <a:pt x="596348" y="99391"/>
                </a:cubicBezTo>
                <a:cubicBezTo>
                  <a:pt x="790713" y="198782"/>
                  <a:pt x="1166191" y="788504"/>
                  <a:pt x="1166191" y="788504"/>
                </a:cubicBezTo>
                <a:lnTo>
                  <a:pt x="1166191" y="788504"/>
                </a:lnTo>
                <a:lnTo>
                  <a:pt x="1166191" y="788504"/>
                </a:lnTo>
              </a:path>
            </a:pathLst>
          </a:custGeom>
          <a:ln w="38100">
            <a:solidFill>
              <a:schemeClr val="tx2">
                <a:lumMod val="9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80" name="直線接點 94"/>
          <p:cNvCxnSpPr/>
          <p:nvPr/>
        </p:nvCxnSpPr>
        <p:spPr>
          <a:xfrm rot="5400000" flipH="1" flipV="1">
            <a:off x="6465217" y="4031320"/>
            <a:ext cx="285752" cy="285752"/>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直線接點 98"/>
          <p:cNvCxnSpPr>
            <a:endCxn id="70" idx="2"/>
          </p:cNvCxnSpPr>
          <p:nvPr/>
        </p:nvCxnSpPr>
        <p:spPr>
          <a:xfrm>
            <a:off x="6465217" y="4317072"/>
            <a:ext cx="428628" cy="214314"/>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102"/>
          <p:cNvCxnSpPr>
            <a:endCxn id="71" idx="0"/>
          </p:cNvCxnSpPr>
          <p:nvPr/>
        </p:nvCxnSpPr>
        <p:spPr>
          <a:xfrm rot="5400000">
            <a:off x="6286622" y="4567105"/>
            <a:ext cx="357190" cy="1588"/>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直線接點 106"/>
          <p:cNvCxnSpPr/>
          <p:nvPr/>
        </p:nvCxnSpPr>
        <p:spPr>
          <a:xfrm rot="5400000" flipH="1" flipV="1">
            <a:off x="6036589" y="4317072"/>
            <a:ext cx="428628" cy="428628"/>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108"/>
          <p:cNvCxnSpPr/>
          <p:nvPr/>
        </p:nvCxnSpPr>
        <p:spPr>
          <a:xfrm>
            <a:off x="5822275" y="4317072"/>
            <a:ext cx="642942" cy="1588"/>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110"/>
          <p:cNvCxnSpPr>
            <a:endCxn id="68" idx="5"/>
          </p:cNvCxnSpPr>
          <p:nvPr/>
        </p:nvCxnSpPr>
        <p:spPr>
          <a:xfrm rot="16200000" flipV="1">
            <a:off x="6194260" y="4046115"/>
            <a:ext cx="306676" cy="235238"/>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6" name="文字方塊 114"/>
          <p:cNvSpPr txBox="1"/>
          <p:nvPr/>
        </p:nvSpPr>
        <p:spPr>
          <a:xfrm>
            <a:off x="6750969" y="3641093"/>
            <a:ext cx="642942" cy="369332"/>
          </a:xfrm>
          <a:prstGeom prst="rect">
            <a:avLst/>
          </a:prstGeom>
          <a:noFill/>
        </p:spPr>
        <p:txBody>
          <a:bodyPr wrap="square" rtlCol="0">
            <a:spAutoFit/>
          </a:bodyPr>
          <a:lstStyle/>
          <a:p>
            <a:r>
              <a:rPr lang="en-US" altLang="zh-TW" b="1" dirty="0" err="1" smtClean="0"/>
              <a:t>Xj</a:t>
            </a:r>
            <a:endParaRPr lang="zh-TW" altLang="en-US" b="1" dirty="0"/>
          </a:p>
        </p:txBody>
      </p:sp>
      <p:sp>
        <p:nvSpPr>
          <p:cNvPr id="87" name="文字方塊 115"/>
          <p:cNvSpPr txBox="1"/>
          <p:nvPr/>
        </p:nvSpPr>
        <p:spPr>
          <a:xfrm>
            <a:off x="7108159" y="4245634"/>
            <a:ext cx="642942" cy="369332"/>
          </a:xfrm>
          <a:prstGeom prst="rect">
            <a:avLst/>
          </a:prstGeom>
          <a:noFill/>
        </p:spPr>
        <p:txBody>
          <a:bodyPr wrap="square" rtlCol="0">
            <a:spAutoFit/>
          </a:bodyPr>
          <a:lstStyle/>
          <a:p>
            <a:r>
              <a:rPr lang="en-US" altLang="zh-TW" b="1" dirty="0" err="1" smtClean="0"/>
              <a:t>Xk</a:t>
            </a:r>
            <a:endParaRPr lang="zh-TW" altLang="en-US" b="1" dirty="0"/>
          </a:p>
        </p:txBody>
      </p:sp>
      <p:sp>
        <p:nvSpPr>
          <p:cNvPr id="88" name="文字方塊 116"/>
          <p:cNvSpPr txBox="1"/>
          <p:nvPr/>
        </p:nvSpPr>
        <p:spPr>
          <a:xfrm>
            <a:off x="6250903" y="3888444"/>
            <a:ext cx="642942" cy="369332"/>
          </a:xfrm>
          <a:prstGeom prst="rect">
            <a:avLst/>
          </a:prstGeom>
          <a:noFill/>
        </p:spPr>
        <p:txBody>
          <a:bodyPr wrap="square" rtlCol="0">
            <a:spAutoFit/>
          </a:bodyPr>
          <a:lstStyle/>
          <a:p>
            <a:r>
              <a:rPr lang="en-US" altLang="zh-TW" b="1" dirty="0" err="1" smtClean="0"/>
              <a:t>Wij</a:t>
            </a:r>
            <a:endParaRPr lang="zh-TW" altLang="en-US" b="1" dirty="0"/>
          </a:p>
        </p:txBody>
      </p:sp>
      <p:sp>
        <p:nvSpPr>
          <p:cNvPr id="89" name="文字方塊 117"/>
          <p:cNvSpPr txBox="1"/>
          <p:nvPr/>
        </p:nvSpPr>
        <p:spPr>
          <a:xfrm>
            <a:off x="6393779" y="4376368"/>
            <a:ext cx="785818" cy="369332"/>
          </a:xfrm>
          <a:prstGeom prst="rect">
            <a:avLst/>
          </a:prstGeom>
          <a:noFill/>
        </p:spPr>
        <p:txBody>
          <a:bodyPr wrap="square" rtlCol="0">
            <a:spAutoFit/>
          </a:bodyPr>
          <a:lstStyle/>
          <a:p>
            <a:r>
              <a:rPr lang="en-US" altLang="zh-TW" b="1" dirty="0" err="1" smtClean="0"/>
              <a:t>Wik</a:t>
            </a:r>
            <a:endParaRPr lang="zh-TW" altLang="en-US" b="1" dirty="0"/>
          </a:p>
        </p:txBody>
      </p:sp>
      <p:sp>
        <p:nvSpPr>
          <p:cNvPr id="90" name="文字方塊 118"/>
          <p:cNvSpPr txBox="1"/>
          <p:nvPr/>
        </p:nvSpPr>
        <p:spPr>
          <a:xfrm>
            <a:off x="321549" y="4745700"/>
            <a:ext cx="3357586" cy="369332"/>
          </a:xfrm>
          <a:prstGeom prst="rect">
            <a:avLst/>
          </a:prstGeom>
          <a:noFill/>
        </p:spPr>
        <p:txBody>
          <a:bodyPr wrap="square" rtlCol="0">
            <a:spAutoFit/>
          </a:bodyPr>
          <a:lstStyle/>
          <a:p>
            <a:r>
              <a:rPr lang="en-US" altLang="zh-TW" dirty="0" smtClean="0"/>
              <a:t>Select neighbors</a:t>
            </a:r>
            <a:endParaRPr lang="zh-TW" altLang="en-US" dirty="0"/>
          </a:p>
        </p:txBody>
      </p:sp>
      <p:sp>
        <p:nvSpPr>
          <p:cNvPr id="91" name="文字方塊 119"/>
          <p:cNvSpPr txBox="1"/>
          <p:nvPr/>
        </p:nvSpPr>
        <p:spPr>
          <a:xfrm>
            <a:off x="3908244" y="5897413"/>
            <a:ext cx="4643470" cy="369332"/>
          </a:xfrm>
          <a:prstGeom prst="rect">
            <a:avLst/>
          </a:prstGeom>
          <a:noFill/>
        </p:spPr>
        <p:txBody>
          <a:bodyPr wrap="square" rtlCol="0">
            <a:spAutoFit/>
          </a:bodyPr>
          <a:lstStyle/>
          <a:p>
            <a:r>
              <a:rPr lang="en-US" altLang="zh-TW" dirty="0" smtClean="0"/>
              <a:t>Reconstruct with linear weights</a:t>
            </a:r>
            <a:endParaRPr lang="zh-TW" altLang="en-US" dirty="0"/>
          </a:p>
        </p:txBody>
      </p:sp>
      <p:cxnSp>
        <p:nvCxnSpPr>
          <p:cNvPr id="92" name="直線接點 121"/>
          <p:cNvCxnSpPr/>
          <p:nvPr/>
        </p:nvCxnSpPr>
        <p:spPr>
          <a:xfrm rot="5400000" flipH="1" flipV="1">
            <a:off x="6465217" y="4031320"/>
            <a:ext cx="285752" cy="285752"/>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3" name="直線接點 122"/>
          <p:cNvCxnSpPr/>
          <p:nvPr/>
        </p:nvCxnSpPr>
        <p:spPr>
          <a:xfrm>
            <a:off x="6465217" y="4317072"/>
            <a:ext cx="428628" cy="214314"/>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6257381" y="1624161"/>
            <a:ext cx="7340039" cy="4772468"/>
            <a:chOff x="2129964" y="1407381"/>
            <a:chExt cx="7340039" cy="4772468"/>
          </a:xfrm>
        </p:grpSpPr>
        <mc:AlternateContent xmlns:mc="http://schemas.openxmlformats.org/markup-compatibility/2006" xmlns:a14="http://schemas.microsoft.com/office/drawing/2010/main">
          <mc:Choice Requires="a14">
            <p:graphicFrame>
              <p:nvGraphicFramePr>
                <p:cNvPr id="105" name="Diagram 104"/>
                <p:cNvGraphicFramePr/>
                <p:nvPr>
                  <p:extLst/>
                </p:nvPr>
              </p:nvGraphicFramePr>
              <p:xfrm>
                <a:off x="2129964" y="1407381"/>
                <a:ext cx="7340039" cy="477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05" name="Diagram 104"/>
                <p:cNvGraphicFramePr/>
                <p:nvPr>
                  <p:extLst/>
                </p:nvPr>
              </p:nvGraphicFramePr>
              <p:xfrm>
                <a:off x="2129964" y="1407381"/>
                <a:ext cx="7340039" cy="4772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06" name="Down Arrow 105"/>
            <p:cNvSpPr/>
            <p:nvPr/>
          </p:nvSpPr>
          <p:spPr>
            <a:xfrm>
              <a:off x="5911702" y="3040912"/>
              <a:ext cx="446568" cy="22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wn Arrow 106"/>
            <p:cNvSpPr/>
            <p:nvPr/>
          </p:nvSpPr>
          <p:spPr>
            <a:xfrm>
              <a:off x="5915243" y="4575544"/>
              <a:ext cx="446568" cy="22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12"/>
          <a:stretch>
            <a:fillRect/>
          </a:stretch>
        </p:blipFill>
        <p:spPr>
          <a:xfrm>
            <a:off x="685406" y="5263597"/>
            <a:ext cx="2286500" cy="513192"/>
          </a:xfrm>
          <a:prstGeom prst="rect">
            <a:avLst/>
          </a:prstGeom>
        </p:spPr>
      </p:pic>
      <p:pic>
        <p:nvPicPr>
          <p:cNvPr id="42" name="Picture 41"/>
          <p:cNvPicPr>
            <a:picLocks noChangeAspect="1"/>
          </p:cNvPicPr>
          <p:nvPr/>
        </p:nvPicPr>
        <p:blipFill>
          <a:blip r:embed="rId13"/>
          <a:stretch>
            <a:fillRect/>
          </a:stretch>
        </p:blipFill>
        <p:spPr>
          <a:xfrm>
            <a:off x="586477" y="5737034"/>
            <a:ext cx="2378278" cy="551256"/>
          </a:xfrm>
          <a:prstGeom prst="rect">
            <a:avLst/>
          </a:prstGeom>
        </p:spPr>
      </p:pic>
    </p:spTree>
    <p:extLst>
      <p:ext uri="{BB962C8B-B14F-4D97-AF65-F5344CB8AC3E}">
        <p14:creationId xmlns:p14="http://schemas.microsoft.com/office/powerpoint/2010/main" val="21021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ox(in)">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ox(in)">
                                      <p:cBhvr>
                                        <p:cTn id="12" dur="500"/>
                                        <p:tgtEl>
                                          <p:spTgt spid="3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ox(in)">
                                      <p:cBhvr>
                                        <p:cTn id="15" dur="500"/>
                                        <p:tgtEl>
                                          <p:spTgt spid="3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ox(in)">
                                      <p:cBhvr>
                                        <p:cTn id="18" dur="500"/>
                                        <p:tgtEl>
                                          <p:spTgt spid="3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ox(in)">
                                      <p:cBhvr>
                                        <p:cTn id="21" dur="500"/>
                                        <p:tgtEl>
                                          <p:spTgt spid="3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ox(in)">
                                      <p:cBhvr>
                                        <p:cTn id="24" dur="500"/>
                                        <p:tgtEl>
                                          <p:spTgt spid="4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ox(in)">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box(in)">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diamond(in)">
                                      <p:cBhvr>
                                        <p:cTn id="42" dur="500"/>
                                        <p:tgtEl>
                                          <p:spTgt spid="80"/>
                                        </p:tgtEl>
                                      </p:cBhvr>
                                    </p:animEffect>
                                  </p:childTnLst>
                                </p:cTn>
                              </p:par>
                              <p:par>
                                <p:cTn id="43" presetID="8" presetClass="entr" presetSubtype="16"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diamond(in)">
                                      <p:cBhvr>
                                        <p:cTn id="45" dur="500"/>
                                        <p:tgtEl>
                                          <p:spTgt spid="85"/>
                                        </p:tgtEl>
                                      </p:cBhvr>
                                    </p:animEffect>
                                  </p:childTnLst>
                                </p:cTn>
                              </p:par>
                              <p:par>
                                <p:cTn id="46" presetID="8" presetClass="entr" presetSubtype="16" fill="hold"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diamond(in)">
                                      <p:cBhvr>
                                        <p:cTn id="48" dur="500"/>
                                        <p:tgtEl>
                                          <p:spTgt spid="84"/>
                                        </p:tgtEl>
                                      </p:cBhvr>
                                    </p:animEffect>
                                  </p:childTnLst>
                                </p:cTn>
                              </p:par>
                              <p:par>
                                <p:cTn id="49" presetID="8" presetClass="entr" presetSubtype="16"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diamond(in)">
                                      <p:cBhvr>
                                        <p:cTn id="51" dur="500"/>
                                        <p:tgtEl>
                                          <p:spTgt spid="83"/>
                                        </p:tgtEl>
                                      </p:cBhvr>
                                    </p:animEffect>
                                  </p:childTnLst>
                                </p:cTn>
                              </p:par>
                              <p:par>
                                <p:cTn id="52" presetID="8" presetClass="entr" presetSubtype="16" fill="hold"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diamond(in)">
                                      <p:cBhvr>
                                        <p:cTn id="54" dur="500"/>
                                        <p:tgtEl>
                                          <p:spTgt spid="82"/>
                                        </p:tgtEl>
                                      </p:cBhvr>
                                    </p:animEffect>
                                  </p:childTnLst>
                                </p:cTn>
                              </p:par>
                              <p:par>
                                <p:cTn id="55" presetID="8" presetClass="entr" presetSubtype="16"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diamond(in)">
                                      <p:cBhvr>
                                        <p:cTn id="57" dur="500"/>
                                        <p:tgtEl>
                                          <p:spTgt spid="8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box(in)">
                                      <p:cBhvr>
                                        <p:cTn id="62" dur="500"/>
                                        <p:tgtEl>
                                          <p:spTgt spid="87"/>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ox(in)">
                                      <p:cBhvr>
                                        <p:cTn id="65" dur="500"/>
                                        <p:tgtEl>
                                          <p:spTgt spid="86"/>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box(in)">
                                      <p:cBhvr>
                                        <p:cTn id="70" dur="500"/>
                                        <p:tgtEl>
                                          <p:spTgt spid="8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500"/>
                                        <p:tgtEl>
                                          <p:spTgt spid="88"/>
                                        </p:tgtEl>
                                      </p:cBhvr>
                                    </p:animEffect>
                                  </p:childTnLst>
                                </p:cTn>
                              </p:par>
                            </p:childTnLst>
                          </p:cTn>
                        </p:par>
                        <p:par>
                          <p:cTn id="74" fill="hold">
                            <p:stCondLst>
                              <p:cond delay="500"/>
                            </p:stCondLst>
                            <p:childTnLst>
                              <p:par>
                                <p:cTn id="75" presetID="8" presetClass="entr" presetSubtype="16"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diamond(in)">
                                      <p:cBhvr>
                                        <p:cTn id="77" dur="500"/>
                                        <p:tgtEl>
                                          <p:spTgt spid="92"/>
                                        </p:tgtEl>
                                      </p:cBhvr>
                                    </p:animEffect>
                                  </p:childTnLst>
                                </p:cTn>
                              </p:par>
                            </p:childTnLst>
                          </p:cTn>
                        </p:par>
                        <p:par>
                          <p:cTn id="78" fill="hold">
                            <p:stCondLst>
                              <p:cond delay="1000"/>
                            </p:stCondLst>
                            <p:childTnLst>
                              <p:par>
                                <p:cTn id="79" presetID="8" presetClass="entr" presetSubtype="16" fill="hold" nodeType="after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diamond(in)">
                                      <p:cBhvr>
                                        <p:cTn id="8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79" grpId="0" animBg="1"/>
      <p:bldP spid="86" grpId="0"/>
      <p:bldP spid="87" grpId="0"/>
      <p:bldP spid="88" grpId="0"/>
      <p:bldP spid="89" grpId="0"/>
      <p:bldP spid="90" grpId="0"/>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3967" y="329949"/>
            <a:ext cx="1960999" cy="1721488"/>
          </a:xfrm>
          <a:prstGeom prst="rect">
            <a:avLst/>
          </a:prstGeom>
        </p:spPr>
      </p:pic>
      <p:pic>
        <p:nvPicPr>
          <p:cNvPr id="3" name="Picture 2"/>
          <p:cNvPicPr>
            <a:picLocks noChangeAspect="1"/>
          </p:cNvPicPr>
          <p:nvPr/>
        </p:nvPicPr>
        <p:blipFill>
          <a:blip r:embed="rId3"/>
          <a:stretch>
            <a:fillRect/>
          </a:stretch>
        </p:blipFill>
        <p:spPr>
          <a:xfrm>
            <a:off x="654387" y="148186"/>
            <a:ext cx="2456924" cy="1903251"/>
          </a:xfrm>
          <a:prstGeom prst="rect">
            <a:avLst/>
          </a:prstGeom>
        </p:spPr>
      </p:pic>
      <p:pic>
        <p:nvPicPr>
          <p:cNvPr id="5" name="Picture 4"/>
          <p:cNvPicPr>
            <a:picLocks noChangeAspect="1"/>
          </p:cNvPicPr>
          <p:nvPr/>
        </p:nvPicPr>
        <p:blipFill>
          <a:blip r:embed="rId4"/>
          <a:stretch>
            <a:fillRect/>
          </a:stretch>
        </p:blipFill>
        <p:spPr>
          <a:xfrm>
            <a:off x="743987" y="2342978"/>
            <a:ext cx="2367324" cy="1966629"/>
          </a:xfrm>
          <a:prstGeom prst="rect">
            <a:avLst/>
          </a:prstGeom>
        </p:spPr>
      </p:pic>
      <p:pic>
        <p:nvPicPr>
          <p:cNvPr id="6" name="Picture 5"/>
          <p:cNvPicPr>
            <a:picLocks noChangeAspect="1"/>
          </p:cNvPicPr>
          <p:nvPr/>
        </p:nvPicPr>
        <p:blipFill>
          <a:blip r:embed="rId5"/>
          <a:stretch>
            <a:fillRect/>
          </a:stretch>
        </p:blipFill>
        <p:spPr>
          <a:xfrm>
            <a:off x="3753967" y="2633656"/>
            <a:ext cx="2007979" cy="1675951"/>
          </a:xfrm>
          <a:prstGeom prst="rect">
            <a:avLst/>
          </a:prstGeom>
        </p:spPr>
      </p:pic>
      <p:pic>
        <p:nvPicPr>
          <p:cNvPr id="8" name="Picture 7"/>
          <p:cNvPicPr>
            <a:picLocks noChangeAspect="1"/>
          </p:cNvPicPr>
          <p:nvPr/>
        </p:nvPicPr>
        <p:blipFill>
          <a:blip r:embed="rId6"/>
          <a:stretch>
            <a:fillRect/>
          </a:stretch>
        </p:blipFill>
        <p:spPr>
          <a:xfrm>
            <a:off x="796063" y="4489830"/>
            <a:ext cx="2315248" cy="1783804"/>
          </a:xfrm>
          <a:prstGeom prst="rect">
            <a:avLst/>
          </a:prstGeom>
        </p:spPr>
      </p:pic>
      <p:pic>
        <p:nvPicPr>
          <p:cNvPr id="9" name="Picture 8"/>
          <p:cNvPicPr>
            <a:picLocks noChangeAspect="1"/>
          </p:cNvPicPr>
          <p:nvPr/>
        </p:nvPicPr>
        <p:blipFill>
          <a:blip r:embed="rId7"/>
          <a:stretch>
            <a:fillRect/>
          </a:stretch>
        </p:blipFill>
        <p:spPr>
          <a:xfrm>
            <a:off x="3593021" y="4430812"/>
            <a:ext cx="2168925" cy="1901839"/>
          </a:xfrm>
          <a:prstGeom prst="rect">
            <a:avLst/>
          </a:prstGeom>
        </p:spPr>
      </p:pic>
      <p:sp>
        <p:nvSpPr>
          <p:cNvPr id="10" name="TextBox 9"/>
          <p:cNvSpPr txBox="1"/>
          <p:nvPr/>
        </p:nvSpPr>
        <p:spPr>
          <a:xfrm>
            <a:off x="6404602" y="2251897"/>
            <a:ext cx="5186855" cy="230832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It is able to infer geometry to some extent</a:t>
            </a:r>
          </a:p>
          <a:p>
            <a:pPr marL="800100" lvl="1" indent="-342900">
              <a:buFont typeface="Arial" panose="020B0604020202020204" pitchFamily="34" charset="0"/>
              <a:buChar char="•"/>
            </a:pPr>
            <a:r>
              <a:rPr lang="en-US" sz="2400" dirty="0" smtClean="0"/>
              <a:t>It is unable to handle clusters</a:t>
            </a:r>
          </a:p>
          <a:p>
            <a:pPr marL="800100" lvl="1" indent="-342900">
              <a:buFont typeface="Arial" panose="020B0604020202020204" pitchFamily="34" charset="0"/>
              <a:buChar char="•"/>
            </a:pPr>
            <a:r>
              <a:rPr lang="en-US" sz="2400" dirty="0" smtClean="0"/>
              <a:t>It is sensitive to parameters</a:t>
            </a:r>
          </a:p>
          <a:p>
            <a:pPr marL="800100" lvl="1" indent="-342900">
              <a:buFont typeface="Arial" panose="020B0604020202020204" pitchFamily="34" charset="0"/>
              <a:buChar char="•"/>
            </a:pPr>
            <a:r>
              <a:rPr lang="en-US" sz="2400" dirty="0" smtClean="0"/>
              <a:t>It is able to handle corners</a:t>
            </a:r>
          </a:p>
          <a:p>
            <a:pPr marL="800100" lvl="1" indent="-342900">
              <a:buFont typeface="Arial" panose="020B0604020202020204" pitchFamily="34" charset="0"/>
              <a:buChar char="•"/>
            </a:pPr>
            <a:r>
              <a:rPr lang="en-US" sz="2400" dirty="0" smtClean="0"/>
              <a:t>It may handle non-convexity </a:t>
            </a:r>
          </a:p>
        </p:txBody>
      </p:sp>
    </p:spTree>
    <p:extLst>
      <p:ext uri="{BB962C8B-B14F-4D97-AF65-F5344CB8AC3E}">
        <p14:creationId xmlns:p14="http://schemas.microsoft.com/office/powerpoint/2010/main" val="1913890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289" y="442811"/>
            <a:ext cx="9622578" cy="830997"/>
          </a:xfrm>
          <a:prstGeom prst="rect">
            <a:avLst/>
          </a:prstGeom>
          <a:noFill/>
        </p:spPr>
        <p:txBody>
          <a:bodyPr wrap="square" rtlCol="0">
            <a:spAutoFit/>
          </a:bodyPr>
          <a:lstStyle/>
          <a:p>
            <a:r>
              <a:rPr lang="en-US" sz="4800" dirty="0" smtClean="0">
                <a:latin typeface="+mj-lt"/>
              </a:rPr>
              <a:t>Local Linear Embedding</a:t>
            </a:r>
          </a:p>
        </p:txBody>
      </p:sp>
      <mc:AlternateContent xmlns:mc="http://schemas.openxmlformats.org/markup-compatibility/2006" xmlns:a14="http://schemas.microsoft.com/office/drawing/2010/main">
        <mc:Choice Requires="a14">
          <p:sp>
            <p:nvSpPr>
              <p:cNvPr id="6" name="TextBox 5"/>
              <p:cNvSpPr txBox="1"/>
              <p:nvPr/>
            </p:nvSpPr>
            <p:spPr>
              <a:xfrm>
                <a:off x="1180289" y="1407381"/>
                <a:ext cx="8432838"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only free parameter is the dimensionality of the latent space and the number of neighbors that are used to determine the local weights</a:t>
                </a:r>
              </a:p>
              <a:p>
                <a:pPr marL="285750" indent="-285750">
                  <a:buFont typeface="Arial" panose="020B0604020202020204" pitchFamily="34" charset="0"/>
                  <a:buChar char="•"/>
                </a:pPr>
                <a:r>
                  <a:rPr lang="en-US" dirty="0" smtClean="0"/>
                  <a:t>The n </a:t>
                </a:r>
                <a:r>
                  <a:rPr lang="en-US" dirty="0"/>
                  <a:t>× n matrix is sparse. The </a:t>
                </a:r>
                <a:r>
                  <a:rPr lang="en-US" dirty="0" err="1"/>
                  <a:t>sparsity</a:t>
                </a:r>
                <a:r>
                  <a:rPr lang="en-US" dirty="0"/>
                  <a:t> of the matrices is beneficial, because it lowers the computational complexity of the </a:t>
                </a:r>
                <a:r>
                  <a:rPr lang="en-US" dirty="0" err="1" smtClean="0"/>
                  <a:t>eigenanalysis</a:t>
                </a:r>
                <a:r>
                  <a:rPr lang="en-US" dirty="0" smtClean="0"/>
                  <a:t> to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b="0" i="1" smtClean="0">
                            <a:latin typeface="Cambria Math" panose="02040503050406030204" pitchFamily="18" charset="0"/>
                          </a:rPr>
                          <m:t>𝑝</m:t>
                        </m:r>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smtClean="0"/>
              </a:p>
              <a:p>
                <a:pPr marL="285750" indent="-285750">
                  <a:buFont typeface="Arial" panose="020B0604020202020204" pitchFamily="34" charset="0"/>
                  <a:buChar char="•"/>
                </a:pPr>
                <a:r>
                  <a:rPr lang="en-US" dirty="0" smtClean="0"/>
                  <a:t>It is a convex optimization problems and thus doesn’t require multiple tries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might not be optimizing the right thing</a:t>
                </a:r>
              </a:p>
              <a:p>
                <a:pPr marL="285750" indent="-285750">
                  <a:buFont typeface="Arial" panose="020B0604020202020204" pitchFamily="34" charset="0"/>
                  <a:buChar char="•"/>
                </a:pPr>
                <a:r>
                  <a:rPr lang="en-US" dirty="0" smtClean="0"/>
                  <a:t>It has no incentive to keep widely separated data points far apart in low-dimensional space</a:t>
                </a:r>
              </a:p>
              <a:p>
                <a:pPr marL="285750" indent="-285750">
                  <a:buFont typeface="Arial" panose="020B0604020202020204" pitchFamily="34" charset="0"/>
                  <a:buChar char="•"/>
                </a:pPr>
                <a:r>
                  <a:rPr lang="en-US" b="1" dirty="0" smtClean="0"/>
                  <a:t>Collapsing Problem</a:t>
                </a:r>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180289" y="1407381"/>
                <a:ext cx="8432838" cy="2862322"/>
              </a:xfrm>
              <a:prstGeom prst="rect">
                <a:avLst/>
              </a:prstGeom>
              <a:blipFill rotWithShape="0">
                <a:blip r:embed="rId2"/>
                <a:stretch>
                  <a:fillRect l="-506" t="-1279" r="-434" b="-2559"/>
                </a:stretch>
              </a:blipFill>
            </p:spPr>
            <p:txBody>
              <a:bodyPr/>
              <a:lstStyle/>
              <a:p>
                <a:r>
                  <a:rPr lang="en-US">
                    <a:noFill/>
                  </a:rPr>
                  <a:t> </a:t>
                </a:r>
              </a:p>
            </p:txBody>
          </p:sp>
        </mc:Fallback>
      </mc:AlternateContent>
    </p:spTree>
    <p:extLst>
      <p:ext uri="{BB962C8B-B14F-4D97-AF65-F5344CB8AC3E}">
        <p14:creationId xmlns:p14="http://schemas.microsoft.com/office/powerpoint/2010/main" val="2521852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7509" y="323541"/>
            <a:ext cx="9144000" cy="830997"/>
          </a:xfrm>
          <a:prstGeom prst="rect">
            <a:avLst/>
          </a:prstGeom>
          <a:noFill/>
        </p:spPr>
        <p:txBody>
          <a:bodyPr wrap="square" rtlCol="0">
            <a:spAutoFit/>
          </a:bodyPr>
          <a:lstStyle/>
          <a:p>
            <a:r>
              <a:rPr lang="en-US" sz="4800" dirty="0" err="1" smtClean="0">
                <a:latin typeface="+mj-lt"/>
              </a:rPr>
              <a:t>Laplacian</a:t>
            </a:r>
            <a:r>
              <a:rPr lang="en-US" sz="4800" dirty="0" smtClean="0">
                <a:latin typeface="+mj-lt"/>
              </a:rPr>
              <a:t> Eigen Maps</a:t>
            </a:r>
          </a:p>
        </p:txBody>
      </p:sp>
      <p:sp>
        <p:nvSpPr>
          <p:cNvPr id="5" name="TextBox 4"/>
          <p:cNvSpPr txBox="1"/>
          <p:nvPr/>
        </p:nvSpPr>
        <p:spPr>
          <a:xfrm>
            <a:off x="1502316" y="2075290"/>
            <a:ext cx="8754386"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 reflects the intrinsic geometric structure of the manifold</a:t>
            </a:r>
          </a:p>
          <a:p>
            <a:pPr marL="285750" indent="-285750">
              <a:buFont typeface="Arial" panose="020B0604020202020204" pitchFamily="34" charset="0"/>
              <a:buChar char="•"/>
            </a:pPr>
            <a:r>
              <a:rPr lang="en-US" dirty="0" smtClean="0"/>
              <a:t>The manifold is approximated by the adjacency graph computed from the data points</a:t>
            </a:r>
          </a:p>
          <a:p>
            <a:pPr marL="285750" indent="-285750">
              <a:buFont typeface="Arial" panose="020B0604020202020204" pitchFamily="34" charset="0"/>
              <a:buChar char="•"/>
            </a:pPr>
            <a:r>
              <a:rPr lang="en-US" dirty="0" smtClean="0"/>
              <a:t>The Laplace </a:t>
            </a:r>
            <a:r>
              <a:rPr lang="en-US" dirty="0" err="1" smtClean="0"/>
              <a:t>Bleltrami</a:t>
            </a:r>
            <a:r>
              <a:rPr lang="en-US" dirty="0" smtClean="0"/>
              <a:t> operator is approximated by the weighted </a:t>
            </a:r>
            <a:r>
              <a:rPr lang="en-US" dirty="0" err="1" smtClean="0"/>
              <a:t>Laplacian</a:t>
            </a:r>
            <a:r>
              <a:rPr lang="en-US" dirty="0" smtClean="0"/>
              <a:t> of the adjacency graph</a:t>
            </a:r>
          </a:p>
          <a:p>
            <a:pPr marL="285750" indent="-285750">
              <a:buFont typeface="Arial" panose="020B0604020202020204" pitchFamily="34" charset="0"/>
              <a:buChar char="•"/>
            </a:pPr>
            <a:r>
              <a:rPr lang="en-US" dirty="0" smtClean="0"/>
              <a:t>The low dimensional representation preserves the local neighborhood information in a certain sense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61427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057" y="239486"/>
            <a:ext cx="11636829" cy="4524315"/>
          </a:xfrm>
          <a:prstGeom prst="rect">
            <a:avLst/>
          </a:prstGeom>
          <a:noFill/>
        </p:spPr>
        <p:txBody>
          <a:bodyPr wrap="square" rtlCol="0">
            <a:spAutoFit/>
          </a:bodyPr>
          <a:lstStyle/>
          <a:p>
            <a:r>
              <a:rPr lang="en-IN" sz="4800" dirty="0" smtClean="0">
                <a:solidFill>
                  <a:prstClr val="black"/>
                </a:solidFill>
              </a:rPr>
              <a:t>	Assumptions of dimensionality reduction</a:t>
            </a:r>
          </a:p>
          <a:p>
            <a:endParaRPr lang="en-IN" sz="2000" dirty="0" smtClean="0">
              <a:solidFill>
                <a:prstClr val="black"/>
              </a:solidFill>
            </a:endParaRPr>
          </a:p>
          <a:p>
            <a:endParaRPr lang="en-IN" sz="4000" dirty="0" smtClean="0">
              <a:solidFill>
                <a:prstClr val="black"/>
              </a:solidFill>
            </a:endParaRPr>
          </a:p>
          <a:p>
            <a:endParaRPr lang="en-IN" sz="4000" dirty="0">
              <a:solidFill>
                <a:prstClr val="black"/>
              </a:solidFill>
            </a:endParaRPr>
          </a:p>
          <a:p>
            <a:r>
              <a:rPr lang="en-IN" sz="4000" dirty="0" smtClean="0">
                <a:solidFill>
                  <a:prstClr val="black"/>
                </a:solidFill>
              </a:rPr>
              <a:t>		</a:t>
            </a:r>
            <a:r>
              <a:rPr lang="en-IN" sz="4000" dirty="0" smtClean="0">
                <a:solidFill>
                  <a:prstClr val="black"/>
                </a:solidFill>
                <a:latin typeface="Calibri Light" panose="020F0302020204030204"/>
              </a:rPr>
              <a:t>Higher dimensional Data lies on a much lower 									     dimensional manifold </a:t>
            </a:r>
          </a:p>
          <a:p>
            <a:endParaRPr lang="en-IN" sz="4000" dirty="0" smtClean="0">
              <a:solidFill>
                <a:prstClr val="black"/>
              </a:solidFill>
              <a:latin typeface="Calibri Light" panose="020F0302020204030204"/>
            </a:endParaRPr>
          </a:p>
          <a:p>
            <a:endParaRPr lang="en-IN" sz="2000" dirty="0">
              <a:solidFill>
                <a:prstClr val="black"/>
              </a:solidFill>
            </a:endParaRPr>
          </a:p>
        </p:txBody>
      </p:sp>
    </p:spTree>
    <p:extLst>
      <p:ext uri="{BB962C8B-B14F-4D97-AF65-F5344CB8AC3E}">
        <p14:creationId xmlns:p14="http://schemas.microsoft.com/office/powerpoint/2010/main" val="75956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Laplacian of  a Graph</a:t>
            </a:r>
            <a:endParaRPr lang="zh-TW" altLang="en-US" dirty="0"/>
          </a:p>
        </p:txBody>
      </p:sp>
      <p:sp>
        <p:nvSpPr>
          <p:cNvPr id="3" name="內容版面配置區 2"/>
          <p:cNvSpPr>
            <a:spLocks noGrp="1"/>
          </p:cNvSpPr>
          <p:nvPr>
            <p:ph idx="1"/>
          </p:nvPr>
        </p:nvSpPr>
        <p:spPr>
          <a:xfrm>
            <a:off x="1097280" y="1853826"/>
            <a:ext cx="10058400" cy="4023360"/>
          </a:xfrm>
        </p:spPr>
        <p:txBody>
          <a:bodyPr/>
          <a:lstStyle/>
          <a:p>
            <a:r>
              <a:rPr lang="en-US" altLang="zh-TW" dirty="0" smtClean="0"/>
              <a:t>Let G(V,E) be a undirected graph without graph loops. The </a:t>
            </a:r>
            <a:r>
              <a:rPr lang="en-US" altLang="zh-TW" dirty="0" err="1" smtClean="0"/>
              <a:t>Laplacian</a:t>
            </a:r>
            <a:r>
              <a:rPr lang="en-US" altLang="zh-TW" dirty="0" smtClean="0"/>
              <a:t> of the graph is </a:t>
            </a:r>
          </a:p>
          <a:p>
            <a:pPr>
              <a:buNone/>
            </a:pPr>
            <a:r>
              <a:rPr lang="en-US" altLang="zh-TW" dirty="0" smtClean="0">
                <a:latin typeface="Baskerville Old Face" pitchFamily="18" charset="0"/>
              </a:rPr>
              <a:t>                        </a:t>
            </a:r>
          </a:p>
          <a:p>
            <a:pPr>
              <a:buNone/>
            </a:pPr>
            <a:r>
              <a:rPr lang="en-US" altLang="zh-TW" dirty="0" smtClean="0">
                <a:latin typeface="Baskerville Old Face" pitchFamily="18" charset="0"/>
              </a:rPr>
              <a:t>		   		  </a:t>
            </a:r>
            <a:r>
              <a:rPr lang="en-US" altLang="zh-TW" dirty="0" err="1" smtClean="0">
                <a:latin typeface="Baskerville Old Face" pitchFamily="18" charset="0"/>
              </a:rPr>
              <a:t>d</a:t>
            </a:r>
            <a:r>
              <a:rPr lang="en-US" altLang="zh-TW" baseline="-25000" dirty="0" err="1" smtClean="0">
                <a:latin typeface="Baskerville Old Face" pitchFamily="18" charset="0"/>
              </a:rPr>
              <a:t>ij</a:t>
            </a:r>
            <a:r>
              <a:rPr lang="en-US" altLang="zh-TW" dirty="0" smtClean="0">
                <a:latin typeface="Baskerville Old Face" pitchFamily="18" charset="0"/>
              </a:rPr>
              <a:t>   if  </a:t>
            </a:r>
            <a:r>
              <a:rPr lang="en-US" altLang="zh-TW" dirty="0" err="1" smtClean="0">
                <a:latin typeface="Baskerville Old Face" pitchFamily="18" charset="0"/>
              </a:rPr>
              <a:t>i</a:t>
            </a:r>
            <a:r>
              <a:rPr lang="en-US" altLang="zh-TW" dirty="0" smtClean="0">
                <a:latin typeface="Baskerville Old Face" pitchFamily="18" charset="0"/>
              </a:rPr>
              <a:t>=j  (degree of node </a:t>
            </a:r>
            <a:r>
              <a:rPr lang="en-US" altLang="zh-TW" dirty="0" err="1" smtClean="0">
                <a:latin typeface="Baskerville Old Face" pitchFamily="18" charset="0"/>
              </a:rPr>
              <a:t>i</a:t>
            </a:r>
            <a:r>
              <a:rPr lang="en-US" altLang="zh-TW" dirty="0" smtClean="0">
                <a:latin typeface="Baskerville Old Face" pitchFamily="18" charset="0"/>
              </a:rPr>
              <a:t>)</a:t>
            </a:r>
          </a:p>
          <a:p>
            <a:pPr>
              <a:buNone/>
            </a:pPr>
            <a:r>
              <a:rPr lang="en-US" altLang="zh-TW" dirty="0" smtClean="0">
                <a:latin typeface="Baskerville Old Face" pitchFamily="18" charset="0"/>
              </a:rPr>
              <a:t>              </a:t>
            </a:r>
            <a:r>
              <a:rPr lang="en-US" altLang="zh-TW" dirty="0" err="1" smtClean="0">
                <a:latin typeface="Baskerville Old Face" pitchFamily="18" charset="0"/>
              </a:rPr>
              <a:t>L</a:t>
            </a:r>
            <a:r>
              <a:rPr lang="en-US" altLang="zh-TW" baseline="-25000" dirty="0" err="1" smtClean="0">
                <a:latin typeface="Baskerville Old Face" pitchFamily="18" charset="0"/>
              </a:rPr>
              <a:t>ij</a:t>
            </a:r>
            <a:r>
              <a:rPr lang="en-US" altLang="zh-TW" dirty="0" smtClean="0">
                <a:latin typeface="Baskerville Old Face" pitchFamily="18" charset="0"/>
              </a:rPr>
              <a:t> =    </a:t>
            </a:r>
            <a:r>
              <a:rPr lang="en-US" altLang="zh-TW" dirty="0">
                <a:latin typeface="Baskerville Old Face" pitchFamily="18" charset="0"/>
              </a:rPr>
              <a:t>	</a:t>
            </a:r>
            <a:r>
              <a:rPr lang="en-US" altLang="zh-TW" dirty="0" smtClean="0">
                <a:latin typeface="Baskerville Old Face" pitchFamily="18" charset="0"/>
              </a:rPr>
              <a:t>	-1   if  </a:t>
            </a:r>
            <a:r>
              <a:rPr lang="en-US" altLang="zh-TW" dirty="0" err="1" smtClean="0">
                <a:latin typeface="Baskerville Old Face" pitchFamily="18" charset="0"/>
              </a:rPr>
              <a:t>i≠j</a:t>
            </a:r>
            <a:r>
              <a:rPr lang="en-US" altLang="zh-TW" dirty="0" smtClean="0">
                <a:latin typeface="Baskerville Old Face" pitchFamily="18" charset="0"/>
              </a:rPr>
              <a:t> and (</a:t>
            </a:r>
            <a:r>
              <a:rPr lang="en-US" altLang="zh-TW" dirty="0" err="1" smtClean="0">
                <a:latin typeface="Baskerville Old Face" pitchFamily="18" charset="0"/>
              </a:rPr>
              <a:t>i,j</a:t>
            </a:r>
            <a:r>
              <a:rPr lang="en-US" altLang="zh-TW" dirty="0" smtClean="0">
                <a:latin typeface="Baskerville Old Face" pitchFamily="18" charset="0"/>
              </a:rPr>
              <a:t>) belongs to E </a:t>
            </a:r>
          </a:p>
          <a:p>
            <a:pPr>
              <a:buNone/>
            </a:pPr>
            <a:r>
              <a:rPr lang="en-US" altLang="zh-TW" dirty="0" smtClean="0">
                <a:latin typeface="Baskerville Old Face" pitchFamily="18" charset="0"/>
              </a:rPr>
              <a:t>                 		0   otherwise</a:t>
            </a:r>
          </a:p>
          <a:p>
            <a:pPr>
              <a:buNone/>
            </a:pPr>
            <a:r>
              <a:rPr lang="en-US" altLang="zh-TW" dirty="0">
                <a:latin typeface="Baskerville Old Face" pitchFamily="18" charset="0"/>
              </a:rPr>
              <a:t>		</a:t>
            </a:r>
            <a:endParaRPr lang="en-US" altLang="zh-TW" dirty="0" smtClean="0">
              <a:latin typeface="Baskerville Old Face"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30</a:t>
            </a:fld>
            <a:endParaRPr lang="zh-TW" altLang="en-US"/>
          </a:p>
        </p:txBody>
      </p:sp>
      <p:sp>
        <p:nvSpPr>
          <p:cNvPr id="6" name="左大括弧 5"/>
          <p:cNvSpPr/>
          <p:nvPr/>
        </p:nvSpPr>
        <p:spPr>
          <a:xfrm>
            <a:off x="2927731" y="3034053"/>
            <a:ext cx="107157" cy="91083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35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987" y="2922735"/>
            <a:ext cx="4088259" cy="8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84" y="4550597"/>
            <a:ext cx="24066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338" y="4646640"/>
            <a:ext cx="15843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984" y="5420242"/>
            <a:ext cx="490378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6"/>
          <p:cNvSpPr>
            <a:spLocks noChangeArrowheads="1"/>
          </p:cNvSpPr>
          <p:nvPr/>
        </p:nvSpPr>
        <p:spPr bwMode="auto">
          <a:xfrm>
            <a:off x="4300488" y="4825049"/>
            <a:ext cx="360363" cy="142875"/>
          </a:xfrm>
          <a:prstGeom prst="leftRightArrow">
            <a:avLst>
              <a:gd name="adj1" fmla="val 50000"/>
              <a:gd name="adj2" fmla="val 504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p:cNvSpPr/>
          <p:nvPr/>
        </p:nvSpPr>
        <p:spPr>
          <a:xfrm>
            <a:off x="7412689" y="4550597"/>
            <a:ext cx="6096000" cy="1477328"/>
          </a:xfrm>
          <a:prstGeom prst="rect">
            <a:avLst/>
          </a:prstGeom>
        </p:spPr>
        <p:txBody>
          <a:bodyPr>
            <a:spAutoFit/>
          </a:bodyPr>
          <a:lstStyle/>
          <a:p>
            <a:pPr>
              <a:buNone/>
            </a:pPr>
            <a:r>
              <a:rPr lang="en-US" altLang="zh-TW" dirty="0" smtClean="0"/>
              <a:t> </a:t>
            </a:r>
            <a:r>
              <a:rPr lang="en-US" altLang="zh-TW" dirty="0" err="1"/>
              <a:t>Eigenmaps</a:t>
            </a:r>
            <a:r>
              <a:rPr lang="en-US" altLang="zh-TW" dirty="0"/>
              <a:t> L</a:t>
            </a:r>
            <a:r>
              <a:rPr lang="en-US" altLang="zh-TW" u="dbl" dirty="0"/>
              <a:t>y</a:t>
            </a:r>
            <a:r>
              <a:rPr lang="en-US" altLang="zh-TW" dirty="0"/>
              <a:t> = </a:t>
            </a:r>
            <a:r>
              <a:rPr lang="el-GR" altLang="zh-TW" dirty="0"/>
              <a:t>λ</a:t>
            </a:r>
            <a:r>
              <a:rPr lang="en-US" altLang="zh-TW" dirty="0" err="1"/>
              <a:t>D</a:t>
            </a:r>
            <a:r>
              <a:rPr lang="en-US" altLang="zh-TW" u="dbl" dirty="0" err="1"/>
              <a:t>y</a:t>
            </a:r>
            <a:endParaRPr lang="en-US" altLang="zh-TW" u="dbl" dirty="0"/>
          </a:p>
          <a:p>
            <a:pPr>
              <a:buNone/>
            </a:pPr>
            <a:r>
              <a:rPr lang="en-US" altLang="zh-TW" dirty="0"/>
              <a:t>	 		L</a:t>
            </a:r>
            <a:r>
              <a:rPr lang="en-US" altLang="zh-TW" u="dbl" dirty="0"/>
              <a:t>y</a:t>
            </a:r>
            <a:r>
              <a:rPr lang="en-US" altLang="zh-TW" baseline="-25000" dirty="0"/>
              <a:t>0</a:t>
            </a:r>
            <a:r>
              <a:rPr lang="en-US" altLang="zh-TW" dirty="0"/>
              <a:t> = </a:t>
            </a:r>
            <a:r>
              <a:rPr lang="el-GR" altLang="zh-TW" dirty="0"/>
              <a:t>λ</a:t>
            </a:r>
            <a:r>
              <a:rPr lang="en-US" altLang="zh-TW" baseline="-25000" dirty="0"/>
              <a:t>0</a:t>
            </a:r>
            <a:r>
              <a:rPr lang="en-US" altLang="zh-TW" dirty="0"/>
              <a:t>D</a:t>
            </a:r>
            <a:r>
              <a:rPr lang="en-US" altLang="zh-TW" u="dbl" dirty="0"/>
              <a:t>y</a:t>
            </a:r>
            <a:r>
              <a:rPr lang="en-US" altLang="zh-TW" baseline="-25000" dirty="0"/>
              <a:t>0</a:t>
            </a:r>
            <a:r>
              <a:rPr lang="en-US" altLang="zh-TW" dirty="0"/>
              <a:t>,</a:t>
            </a:r>
            <a:r>
              <a:rPr lang="en-US" altLang="zh-TW" baseline="-25000" dirty="0"/>
              <a:t> </a:t>
            </a:r>
            <a:r>
              <a:rPr lang="en-US" altLang="zh-TW" dirty="0"/>
              <a:t>  L</a:t>
            </a:r>
            <a:r>
              <a:rPr lang="en-US" altLang="zh-TW" u="dbl" dirty="0"/>
              <a:t>y</a:t>
            </a:r>
            <a:r>
              <a:rPr lang="en-US" altLang="zh-TW" baseline="-25000" dirty="0"/>
              <a:t>1</a:t>
            </a:r>
            <a:r>
              <a:rPr lang="en-US" altLang="zh-TW" dirty="0"/>
              <a:t> = </a:t>
            </a:r>
            <a:r>
              <a:rPr lang="el-GR" altLang="zh-TW" dirty="0"/>
              <a:t>λ</a:t>
            </a:r>
            <a:r>
              <a:rPr lang="en-US" altLang="zh-TW" baseline="-25000" dirty="0"/>
              <a:t>1</a:t>
            </a:r>
            <a:r>
              <a:rPr lang="en-US" altLang="zh-TW" dirty="0"/>
              <a:t>D</a:t>
            </a:r>
            <a:r>
              <a:rPr lang="en-US" altLang="zh-TW" u="dbl" dirty="0"/>
              <a:t>y</a:t>
            </a:r>
            <a:r>
              <a:rPr lang="en-US" altLang="zh-TW" baseline="-25000" dirty="0"/>
              <a:t>1 </a:t>
            </a:r>
            <a:r>
              <a:rPr lang="en-US" altLang="zh-TW" dirty="0"/>
              <a:t>…</a:t>
            </a:r>
          </a:p>
          <a:p>
            <a:pPr>
              <a:buNone/>
            </a:pPr>
            <a:r>
              <a:rPr lang="en-US" altLang="zh-TW" dirty="0"/>
              <a:t>     		0= </a:t>
            </a:r>
            <a:r>
              <a:rPr lang="el-GR" altLang="zh-TW" dirty="0"/>
              <a:t>λ</a:t>
            </a:r>
            <a:r>
              <a:rPr lang="en-US" altLang="zh-TW" baseline="-25000" dirty="0"/>
              <a:t>0</a:t>
            </a:r>
            <a:r>
              <a:rPr lang="en-US" altLang="zh-TW" dirty="0"/>
              <a:t>≦ </a:t>
            </a:r>
            <a:r>
              <a:rPr lang="el-GR" altLang="zh-TW" dirty="0"/>
              <a:t>λ</a:t>
            </a:r>
            <a:r>
              <a:rPr lang="en-US" altLang="zh-TW" baseline="-25000" dirty="0"/>
              <a:t>1</a:t>
            </a:r>
            <a:r>
              <a:rPr lang="en-US" altLang="zh-TW" dirty="0"/>
              <a:t>≦… ≦</a:t>
            </a:r>
            <a:r>
              <a:rPr lang="el-GR" altLang="zh-TW" dirty="0"/>
              <a:t> λ</a:t>
            </a:r>
            <a:r>
              <a:rPr lang="en-US" altLang="zh-TW" baseline="-25000" dirty="0"/>
              <a:t>n-1</a:t>
            </a:r>
          </a:p>
          <a:p>
            <a:pPr>
              <a:buNone/>
            </a:pPr>
            <a:r>
              <a:rPr lang="en-US" altLang="zh-TW" baseline="-25000" dirty="0"/>
              <a:t>			</a:t>
            </a:r>
            <a:r>
              <a:rPr lang="en-US" altLang="zh-TW" u="dbl" dirty="0"/>
              <a:t>x</a:t>
            </a:r>
            <a:r>
              <a:rPr lang="en-US" altLang="zh-TW" baseline="-25000" dirty="0"/>
              <a:t>i</a:t>
            </a:r>
            <a:r>
              <a:rPr lang="en-US" altLang="zh-TW" dirty="0"/>
              <a:t> </a:t>
            </a:r>
            <a:r>
              <a:rPr lang="en-US" altLang="zh-TW" dirty="0">
                <a:sym typeface="Wingdings" pitchFamily="2" charset="2"/>
              </a:rPr>
              <a:t> (</a:t>
            </a:r>
            <a:r>
              <a:rPr lang="en-US" altLang="zh-TW" u="dbl" dirty="0"/>
              <a:t>y</a:t>
            </a:r>
            <a:r>
              <a:rPr lang="en-US" altLang="zh-TW" baseline="-25000" dirty="0"/>
              <a:t>0</a:t>
            </a:r>
            <a:r>
              <a:rPr lang="en-US" altLang="zh-TW" dirty="0"/>
              <a:t>(</a:t>
            </a:r>
            <a:r>
              <a:rPr lang="en-US" altLang="zh-TW" dirty="0" err="1"/>
              <a:t>i</a:t>
            </a:r>
            <a:r>
              <a:rPr lang="en-US" altLang="zh-TW" dirty="0"/>
              <a:t>), </a:t>
            </a:r>
            <a:r>
              <a:rPr lang="en-US" altLang="zh-TW" u="dbl" dirty="0"/>
              <a:t>y</a:t>
            </a:r>
            <a:r>
              <a:rPr lang="en-US" altLang="zh-TW" baseline="-25000" dirty="0"/>
              <a:t>1</a:t>
            </a:r>
            <a:r>
              <a:rPr lang="en-US" altLang="zh-TW" dirty="0"/>
              <a:t>(</a:t>
            </a:r>
            <a:r>
              <a:rPr lang="en-US" altLang="zh-TW" dirty="0" err="1"/>
              <a:t>i</a:t>
            </a:r>
            <a:r>
              <a:rPr lang="en-US" altLang="zh-TW" dirty="0"/>
              <a:t>),…, </a:t>
            </a:r>
            <a:r>
              <a:rPr lang="en-US" altLang="zh-TW" u="dbl" dirty="0" err="1"/>
              <a:t>y</a:t>
            </a:r>
            <a:r>
              <a:rPr lang="en-US" altLang="zh-TW" baseline="-25000" dirty="0" err="1"/>
              <a:t>m</a:t>
            </a:r>
            <a:r>
              <a:rPr lang="en-US" altLang="zh-TW" dirty="0"/>
              <a:t>(</a:t>
            </a:r>
            <a:r>
              <a:rPr lang="en-US" altLang="zh-TW" dirty="0" err="1"/>
              <a:t>i</a:t>
            </a:r>
            <a:r>
              <a:rPr lang="en-US" altLang="zh-TW" dirty="0"/>
              <a:t>)</a:t>
            </a:r>
            <a:r>
              <a:rPr lang="en-US" altLang="zh-TW" dirty="0">
                <a:sym typeface="Wingdings" pitchFamily="2" charset="2"/>
              </a:rPr>
              <a:t>)</a:t>
            </a:r>
            <a:endParaRPr lang="en-US" altLang="zh-TW" dirty="0"/>
          </a:p>
          <a:p>
            <a:pPr>
              <a:buNone/>
            </a:pPr>
            <a:endParaRPr lang="zh-TW" altLang="en-US" dirty="0"/>
          </a:p>
        </p:txBody>
      </p:sp>
      <p:sp>
        <p:nvSpPr>
          <p:cNvPr id="13" name="Right Arrow 12"/>
          <p:cNvSpPr/>
          <p:nvPr/>
        </p:nvSpPr>
        <p:spPr>
          <a:xfrm>
            <a:off x="6797310" y="4906990"/>
            <a:ext cx="615379" cy="51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565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31</a:t>
            </a:fld>
            <a:endParaRPr lang="zh-TW" altLang="en-US"/>
          </a:p>
        </p:txBody>
      </p:sp>
      <p:sp>
        <p:nvSpPr>
          <p:cNvPr id="2" name="標題 1"/>
          <p:cNvSpPr>
            <a:spLocks noGrp="1"/>
          </p:cNvSpPr>
          <p:nvPr>
            <p:ph type="title" idx="4294967295"/>
          </p:nvPr>
        </p:nvSpPr>
        <p:spPr>
          <a:xfrm>
            <a:off x="852733" y="312525"/>
            <a:ext cx="10058400" cy="1450975"/>
          </a:xfrm>
        </p:spPr>
        <p:txBody>
          <a:bodyPr/>
          <a:lstStyle/>
          <a:p>
            <a:r>
              <a:rPr lang="en-US" altLang="zh-TW" dirty="0" smtClean="0"/>
              <a:t>Constructing the adjacency graph</a:t>
            </a:r>
            <a:endParaRPr lang="zh-TW" altLang="en-US" dirty="0"/>
          </a:p>
        </p:txBody>
      </p:sp>
      <p:sp>
        <p:nvSpPr>
          <p:cNvPr id="3" name="內容版面配置區 2"/>
          <p:cNvSpPr>
            <a:spLocks noGrp="1"/>
          </p:cNvSpPr>
          <p:nvPr>
            <p:ph idx="4294967295"/>
          </p:nvPr>
        </p:nvSpPr>
        <p:spPr>
          <a:xfrm>
            <a:off x="2133600" y="1846263"/>
            <a:ext cx="10058400" cy="4022725"/>
          </a:xfrm>
        </p:spPr>
        <p:txBody>
          <a:bodyPr/>
          <a:lstStyle/>
          <a:p>
            <a:r>
              <a:rPr lang="en-US" altLang="zh-TW" dirty="0" smtClean="0"/>
              <a:t>Construct the adjacency graph to approximate the manifold</a:t>
            </a:r>
            <a:endParaRPr lang="zh-TW" altLang="en-US" dirty="0"/>
          </a:p>
        </p:txBody>
      </p:sp>
      <p:sp>
        <p:nvSpPr>
          <p:cNvPr id="5" name="橢圓 4"/>
          <p:cNvSpPr/>
          <p:nvPr/>
        </p:nvSpPr>
        <p:spPr>
          <a:xfrm>
            <a:off x="3595917" y="5002535"/>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sp>
        <p:nvSpPr>
          <p:cNvPr id="6" name="橢圓 5"/>
          <p:cNvSpPr/>
          <p:nvPr/>
        </p:nvSpPr>
        <p:spPr>
          <a:xfrm>
            <a:off x="3238727" y="3788089"/>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p>
        </p:txBody>
      </p:sp>
      <p:sp>
        <p:nvSpPr>
          <p:cNvPr id="7" name="橢圓 6"/>
          <p:cNvSpPr/>
          <p:nvPr/>
        </p:nvSpPr>
        <p:spPr>
          <a:xfrm>
            <a:off x="4667487" y="4288155"/>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667355" y="4788221"/>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453173" y="457390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381867" y="314514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238727" y="4359593"/>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5596181" y="350233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5381867" y="3430899"/>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5167553" y="3645213"/>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3167289" y="4073841"/>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3381603" y="4645345"/>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4167421" y="4716783"/>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3095851" y="421671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3453041" y="3788089"/>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3881669" y="493109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96115" y="4145279"/>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4810363" y="4288155"/>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5453305" y="3716651"/>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5739057" y="2859395"/>
            <a:ext cx="142876" cy="14287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4881801" y="385952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5739057" y="314514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4381735" y="421671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4238859" y="4573907"/>
            <a:ext cx="142876" cy="142876"/>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單箭頭接點 28"/>
          <p:cNvCxnSpPr/>
          <p:nvPr/>
        </p:nvCxnSpPr>
        <p:spPr>
          <a:xfrm rot="5400000" flipH="1" flipV="1">
            <a:off x="1024943" y="4215923"/>
            <a:ext cx="285752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2452909" y="5645477"/>
            <a:ext cx="1285884" cy="50004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V="1">
            <a:off x="2452909" y="5216849"/>
            <a:ext cx="785818" cy="42862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24" idx="3"/>
            <a:endCxn id="26" idx="0"/>
          </p:cNvCxnSpPr>
          <p:nvPr/>
        </p:nvCxnSpPr>
        <p:spPr>
          <a:xfrm rot="16200000" flipH="1">
            <a:off x="5703338" y="3037990"/>
            <a:ext cx="163800" cy="5051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4" idx="3"/>
            <a:endCxn id="10" idx="7"/>
          </p:cNvCxnSpPr>
          <p:nvPr/>
        </p:nvCxnSpPr>
        <p:spPr>
          <a:xfrm rot="5400000">
            <a:off x="5539538" y="2945628"/>
            <a:ext cx="184724" cy="2561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5881933" y="2502205"/>
            <a:ext cx="642942" cy="400110"/>
          </a:xfrm>
          <a:prstGeom prst="rect">
            <a:avLst/>
          </a:prstGeom>
          <a:noFill/>
        </p:spPr>
        <p:txBody>
          <a:bodyPr wrap="square" rtlCol="0">
            <a:spAutoFit/>
          </a:bodyPr>
          <a:lstStyle/>
          <a:p>
            <a:r>
              <a:rPr lang="en-US" altLang="zh-TW" sz="2000" dirty="0"/>
              <a:t>1</a:t>
            </a:r>
            <a:endParaRPr lang="zh-TW" altLang="en-US" sz="2000" dirty="0"/>
          </a:p>
        </p:txBody>
      </p:sp>
      <p:cxnSp>
        <p:nvCxnSpPr>
          <p:cNvPr id="42" name="直線接點 41"/>
          <p:cNvCxnSpPr>
            <a:stCxn id="24" idx="3"/>
            <a:endCxn id="13" idx="7"/>
          </p:cNvCxnSpPr>
          <p:nvPr/>
        </p:nvCxnSpPr>
        <p:spPr>
          <a:xfrm rot="5400000">
            <a:off x="5396662" y="3088504"/>
            <a:ext cx="470476" cy="2561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999992" y="2602161"/>
            <a:ext cx="490542" cy="400110"/>
          </a:xfrm>
          <a:prstGeom prst="rect">
            <a:avLst/>
          </a:prstGeom>
          <a:noFill/>
          <a:ln>
            <a:solidFill>
              <a:schemeClr val="tx2">
                <a:lumMod val="75000"/>
              </a:schemeClr>
            </a:solidFill>
          </a:ln>
        </p:spPr>
        <p:txBody>
          <a:bodyPr wrap="square" rtlCol="0">
            <a:spAutoFit/>
          </a:bodyPr>
          <a:lstStyle/>
          <a:p>
            <a:r>
              <a:rPr lang="en-US" altLang="zh-TW" sz="2000" dirty="0"/>
              <a:t>3</a:t>
            </a:r>
            <a:endParaRPr lang="zh-TW" altLang="en-US" sz="2000" dirty="0"/>
          </a:p>
        </p:txBody>
      </p:sp>
      <p:sp>
        <p:nvSpPr>
          <p:cNvPr id="57" name="文字方塊 56"/>
          <p:cNvSpPr txBox="1"/>
          <p:nvPr/>
        </p:nvSpPr>
        <p:spPr>
          <a:xfrm>
            <a:off x="5947231" y="3053041"/>
            <a:ext cx="490542" cy="400110"/>
          </a:xfrm>
          <a:prstGeom prst="rect">
            <a:avLst/>
          </a:prstGeom>
          <a:noFill/>
          <a:ln>
            <a:solidFill>
              <a:schemeClr val="tx2">
                <a:lumMod val="75000"/>
              </a:schemeClr>
            </a:solidFill>
          </a:ln>
        </p:spPr>
        <p:txBody>
          <a:bodyPr wrap="square" rtlCol="0">
            <a:spAutoFit/>
          </a:bodyPr>
          <a:lstStyle/>
          <a:p>
            <a:r>
              <a:rPr lang="en-US" altLang="zh-TW" sz="2000" dirty="0"/>
              <a:t>2</a:t>
            </a:r>
            <a:endParaRPr lang="zh-TW" altLang="en-US" sz="2000" dirty="0"/>
          </a:p>
        </p:txBody>
      </p:sp>
      <p:sp>
        <p:nvSpPr>
          <p:cNvPr id="58" name="橢圓 57"/>
          <p:cNvSpPr/>
          <p:nvPr/>
        </p:nvSpPr>
        <p:spPr>
          <a:xfrm>
            <a:off x="5739057" y="2859395"/>
            <a:ext cx="142876" cy="142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p:cNvSpPr txBox="1"/>
          <p:nvPr/>
        </p:nvSpPr>
        <p:spPr>
          <a:xfrm>
            <a:off x="4748449" y="3216585"/>
            <a:ext cx="490542" cy="400110"/>
          </a:xfrm>
          <a:prstGeom prst="rect">
            <a:avLst/>
          </a:prstGeom>
          <a:noFill/>
          <a:ln>
            <a:solidFill>
              <a:schemeClr val="tx2">
                <a:lumMod val="75000"/>
              </a:schemeClr>
            </a:solidFill>
          </a:ln>
        </p:spPr>
        <p:txBody>
          <a:bodyPr wrap="square" rtlCol="0">
            <a:spAutoFit/>
          </a:bodyPr>
          <a:lstStyle/>
          <a:p>
            <a:r>
              <a:rPr lang="en-US" altLang="zh-TW" sz="2000" dirty="0"/>
              <a:t>4</a:t>
            </a:r>
            <a:endParaRPr lang="zh-TW" altLang="en-US" sz="2000" dirty="0"/>
          </a:p>
        </p:txBody>
      </p:sp>
      <p:cxnSp>
        <p:nvCxnSpPr>
          <p:cNvPr id="66" name="直線接點 65"/>
          <p:cNvCxnSpPr>
            <a:stCxn id="26" idx="2"/>
          </p:cNvCxnSpPr>
          <p:nvPr/>
        </p:nvCxnSpPr>
        <p:spPr>
          <a:xfrm rot="10800000">
            <a:off x="5524743" y="3216585"/>
            <a:ext cx="214314" cy="1588"/>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endCxn id="58" idx="3"/>
          </p:cNvCxnSpPr>
          <p:nvPr/>
        </p:nvCxnSpPr>
        <p:spPr>
          <a:xfrm rot="16200000" flipV="1">
            <a:off x="5703338" y="3037990"/>
            <a:ext cx="163800" cy="50514"/>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4" name="文字方塊 73"/>
          <p:cNvSpPr txBox="1"/>
          <p:nvPr/>
        </p:nvSpPr>
        <p:spPr>
          <a:xfrm>
            <a:off x="5667619" y="4359594"/>
            <a:ext cx="785818" cy="461665"/>
          </a:xfrm>
          <a:prstGeom prst="rect">
            <a:avLst/>
          </a:prstGeom>
          <a:noFill/>
        </p:spPr>
        <p:txBody>
          <a:bodyPr wrap="square" rtlCol="0">
            <a:spAutoFit/>
          </a:bodyPr>
          <a:lstStyle/>
          <a:p>
            <a:r>
              <a:rPr lang="en-US" altLang="zh-TW" sz="2400" dirty="0"/>
              <a:t>L =</a:t>
            </a:r>
            <a:endParaRPr lang="zh-TW" altLang="en-US" sz="2400" dirty="0"/>
          </a:p>
        </p:txBody>
      </p:sp>
      <p:sp>
        <p:nvSpPr>
          <p:cNvPr id="75" name="左中括弧 74"/>
          <p:cNvSpPr/>
          <p:nvPr/>
        </p:nvSpPr>
        <p:spPr>
          <a:xfrm>
            <a:off x="6453437" y="3502337"/>
            <a:ext cx="142876" cy="2214578"/>
          </a:xfrm>
          <a:prstGeom prst="leftBracket">
            <a:avLst/>
          </a:prstGeom>
          <a:ln w="19050">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6" name="文字方塊 75"/>
          <p:cNvSpPr txBox="1"/>
          <p:nvPr/>
        </p:nvSpPr>
        <p:spPr>
          <a:xfrm>
            <a:off x="6524875" y="3359462"/>
            <a:ext cx="571504" cy="461665"/>
          </a:xfrm>
          <a:prstGeom prst="rect">
            <a:avLst/>
          </a:prstGeom>
          <a:noFill/>
        </p:spPr>
        <p:txBody>
          <a:bodyPr wrap="square" rtlCol="0">
            <a:spAutoFit/>
          </a:bodyPr>
          <a:lstStyle/>
          <a:p>
            <a:r>
              <a:rPr lang="en-US" altLang="zh-TW" sz="2400" dirty="0"/>
              <a:t>3</a:t>
            </a:r>
            <a:endParaRPr lang="zh-TW" altLang="en-US" sz="2400" dirty="0"/>
          </a:p>
        </p:txBody>
      </p:sp>
      <p:sp>
        <p:nvSpPr>
          <p:cNvPr id="77" name="文字方塊 76"/>
          <p:cNvSpPr txBox="1"/>
          <p:nvPr/>
        </p:nvSpPr>
        <p:spPr>
          <a:xfrm>
            <a:off x="6453437" y="3716652"/>
            <a:ext cx="571504" cy="461665"/>
          </a:xfrm>
          <a:prstGeom prst="rect">
            <a:avLst/>
          </a:prstGeom>
          <a:noFill/>
        </p:spPr>
        <p:txBody>
          <a:bodyPr wrap="square" rtlCol="0">
            <a:spAutoFit/>
          </a:bodyPr>
          <a:lstStyle/>
          <a:p>
            <a:r>
              <a:rPr lang="en-US" altLang="zh-TW" sz="2400" dirty="0"/>
              <a:t>-1</a:t>
            </a:r>
            <a:endParaRPr lang="zh-TW" altLang="en-US" sz="2400" dirty="0"/>
          </a:p>
        </p:txBody>
      </p:sp>
      <p:sp>
        <p:nvSpPr>
          <p:cNvPr id="78" name="文字方塊 77"/>
          <p:cNvSpPr txBox="1"/>
          <p:nvPr/>
        </p:nvSpPr>
        <p:spPr>
          <a:xfrm>
            <a:off x="6453437" y="4112243"/>
            <a:ext cx="571504" cy="461665"/>
          </a:xfrm>
          <a:prstGeom prst="rect">
            <a:avLst/>
          </a:prstGeom>
          <a:noFill/>
        </p:spPr>
        <p:txBody>
          <a:bodyPr wrap="square" rtlCol="0">
            <a:spAutoFit/>
          </a:bodyPr>
          <a:lstStyle/>
          <a:p>
            <a:r>
              <a:rPr lang="en-US" altLang="zh-TW" sz="2400" dirty="0"/>
              <a:t>-1</a:t>
            </a:r>
            <a:endParaRPr lang="zh-TW" altLang="en-US" sz="2400" dirty="0"/>
          </a:p>
        </p:txBody>
      </p:sp>
      <p:sp>
        <p:nvSpPr>
          <p:cNvPr id="79" name="文字方塊 78"/>
          <p:cNvSpPr txBox="1"/>
          <p:nvPr/>
        </p:nvSpPr>
        <p:spPr>
          <a:xfrm>
            <a:off x="6453437" y="4502470"/>
            <a:ext cx="571504" cy="461665"/>
          </a:xfrm>
          <a:prstGeom prst="rect">
            <a:avLst/>
          </a:prstGeom>
          <a:noFill/>
        </p:spPr>
        <p:txBody>
          <a:bodyPr wrap="square" rtlCol="0">
            <a:spAutoFit/>
          </a:bodyPr>
          <a:lstStyle/>
          <a:p>
            <a:r>
              <a:rPr lang="en-US" altLang="zh-TW" sz="2400" dirty="0"/>
              <a:t>-1</a:t>
            </a:r>
            <a:endParaRPr lang="zh-TW" altLang="en-US" sz="2400" dirty="0"/>
          </a:p>
        </p:txBody>
      </p:sp>
      <p:sp>
        <p:nvSpPr>
          <p:cNvPr id="80" name="文字方塊 79"/>
          <p:cNvSpPr txBox="1"/>
          <p:nvPr/>
        </p:nvSpPr>
        <p:spPr>
          <a:xfrm>
            <a:off x="6453437" y="4898061"/>
            <a:ext cx="571504" cy="461665"/>
          </a:xfrm>
          <a:prstGeom prst="rect">
            <a:avLst/>
          </a:prstGeom>
          <a:noFill/>
        </p:spPr>
        <p:txBody>
          <a:bodyPr wrap="square" rtlCol="0">
            <a:spAutoFit/>
          </a:bodyPr>
          <a:lstStyle/>
          <a:p>
            <a:r>
              <a:rPr lang="en-US" altLang="zh-TW" sz="2400" b="1" dirty="0"/>
              <a:t> </a:t>
            </a:r>
            <a:r>
              <a:rPr lang="en-US" altLang="zh-TW" sz="2400" dirty="0"/>
              <a:t>0</a:t>
            </a:r>
            <a:endParaRPr lang="zh-TW" altLang="en-US" sz="2400" dirty="0"/>
          </a:p>
        </p:txBody>
      </p:sp>
      <p:sp>
        <p:nvSpPr>
          <p:cNvPr id="81" name="文字方塊 80"/>
          <p:cNvSpPr txBox="1"/>
          <p:nvPr/>
        </p:nvSpPr>
        <p:spPr>
          <a:xfrm>
            <a:off x="6882065" y="3359462"/>
            <a:ext cx="571504" cy="461665"/>
          </a:xfrm>
          <a:prstGeom prst="rect">
            <a:avLst/>
          </a:prstGeom>
          <a:noFill/>
        </p:spPr>
        <p:txBody>
          <a:bodyPr wrap="square" rtlCol="0">
            <a:spAutoFit/>
          </a:bodyPr>
          <a:lstStyle/>
          <a:p>
            <a:r>
              <a:rPr lang="en-US" altLang="zh-TW" sz="2400" dirty="0"/>
              <a:t>-1</a:t>
            </a:r>
            <a:endParaRPr lang="zh-TW" altLang="en-US" sz="2400" dirty="0"/>
          </a:p>
        </p:txBody>
      </p:sp>
      <p:sp>
        <p:nvSpPr>
          <p:cNvPr id="82" name="文字方塊 81"/>
          <p:cNvSpPr txBox="1"/>
          <p:nvPr/>
        </p:nvSpPr>
        <p:spPr>
          <a:xfrm>
            <a:off x="6882065" y="3716652"/>
            <a:ext cx="571504" cy="461665"/>
          </a:xfrm>
          <a:prstGeom prst="rect">
            <a:avLst/>
          </a:prstGeom>
          <a:noFill/>
        </p:spPr>
        <p:txBody>
          <a:bodyPr wrap="square" rtlCol="0">
            <a:spAutoFit/>
          </a:bodyPr>
          <a:lstStyle/>
          <a:p>
            <a:r>
              <a:rPr lang="en-US" altLang="zh-TW" sz="2400" dirty="0"/>
              <a:t> 3</a:t>
            </a:r>
            <a:endParaRPr lang="zh-TW" altLang="en-US" sz="2400" dirty="0"/>
          </a:p>
        </p:txBody>
      </p:sp>
      <p:sp>
        <p:nvSpPr>
          <p:cNvPr id="83" name="文字方塊 82"/>
          <p:cNvSpPr txBox="1"/>
          <p:nvPr/>
        </p:nvSpPr>
        <p:spPr>
          <a:xfrm>
            <a:off x="6882065" y="4112243"/>
            <a:ext cx="571504" cy="461665"/>
          </a:xfrm>
          <a:prstGeom prst="rect">
            <a:avLst/>
          </a:prstGeom>
          <a:noFill/>
        </p:spPr>
        <p:txBody>
          <a:bodyPr wrap="square" rtlCol="0">
            <a:spAutoFit/>
          </a:bodyPr>
          <a:lstStyle/>
          <a:p>
            <a:r>
              <a:rPr lang="en-US" altLang="zh-TW" sz="2400" dirty="0"/>
              <a:t>-1</a:t>
            </a:r>
            <a:endParaRPr lang="zh-TW" altLang="en-US" sz="2400" dirty="0"/>
          </a:p>
        </p:txBody>
      </p:sp>
      <p:sp>
        <p:nvSpPr>
          <p:cNvPr id="84" name="文字方塊 83"/>
          <p:cNvSpPr txBox="1"/>
          <p:nvPr/>
        </p:nvSpPr>
        <p:spPr>
          <a:xfrm>
            <a:off x="6882065" y="4502470"/>
            <a:ext cx="571504" cy="461665"/>
          </a:xfrm>
          <a:prstGeom prst="rect">
            <a:avLst/>
          </a:prstGeom>
          <a:noFill/>
        </p:spPr>
        <p:txBody>
          <a:bodyPr wrap="square" rtlCol="0">
            <a:spAutoFit/>
          </a:bodyPr>
          <a:lstStyle/>
          <a:p>
            <a:r>
              <a:rPr lang="en-US" altLang="zh-TW" sz="2400" dirty="0"/>
              <a:t> 0</a:t>
            </a:r>
            <a:endParaRPr lang="zh-TW" altLang="en-US" sz="2400" dirty="0"/>
          </a:p>
        </p:txBody>
      </p:sp>
      <p:sp>
        <p:nvSpPr>
          <p:cNvPr id="85" name="文字方塊 84"/>
          <p:cNvSpPr txBox="1"/>
          <p:nvPr/>
        </p:nvSpPr>
        <p:spPr>
          <a:xfrm>
            <a:off x="6882065" y="4826623"/>
            <a:ext cx="571504" cy="461665"/>
          </a:xfrm>
          <a:prstGeom prst="rect">
            <a:avLst/>
          </a:prstGeom>
          <a:noFill/>
        </p:spPr>
        <p:txBody>
          <a:bodyPr wrap="square" rtlCol="0">
            <a:spAutoFit/>
          </a:bodyPr>
          <a:lstStyle/>
          <a:p>
            <a:r>
              <a:rPr lang="en-US" altLang="zh-TW" sz="2400" dirty="0"/>
              <a:t>-1</a:t>
            </a:r>
            <a:endParaRPr lang="zh-TW" altLang="en-US" sz="2400" dirty="0"/>
          </a:p>
        </p:txBody>
      </p:sp>
      <p:sp>
        <p:nvSpPr>
          <p:cNvPr id="86" name="文字方塊 85"/>
          <p:cNvSpPr txBox="1"/>
          <p:nvPr/>
        </p:nvSpPr>
        <p:spPr>
          <a:xfrm>
            <a:off x="6882065" y="5255250"/>
            <a:ext cx="571504" cy="1569660"/>
          </a:xfrm>
          <a:prstGeom prst="rect">
            <a:avLst/>
          </a:prstGeom>
          <a:noFill/>
        </p:spPr>
        <p:txBody>
          <a:bodyPr wrap="square" rtlCol="0">
            <a:spAutoFit/>
          </a:bodyPr>
          <a:lstStyle/>
          <a:p>
            <a:r>
              <a:rPr lang="en-US" altLang="zh-TW" sz="2400" b="1" dirty="0"/>
              <a:t> </a:t>
            </a:r>
            <a:r>
              <a:rPr lang="en-US" altLang="zh-TW" sz="2400" dirty="0"/>
              <a:t>0</a:t>
            </a:r>
          </a:p>
          <a:p>
            <a:r>
              <a:rPr lang="en-US" altLang="zh-TW" sz="2400" b="1" dirty="0"/>
              <a:t>︰</a:t>
            </a:r>
            <a:endParaRPr lang="zh-TW" altLang="en-US" sz="2400" b="1" dirty="0"/>
          </a:p>
          <a:p>
            <a:endParaRPr lang="zh-TW" altLang="en-US" sz="2400" b="1" dirty="0"/>
          </a:p>
          <a:p>
            <a:endParaRPr lang="zh-TW" altLang="en-US" sz="2400" b="1" dirty="0"/>
          </a:p>
        </p:txBody>
      </p:sp>
      <p:sp>
        <p:nvSpPr>
          <p:cNvPr id="88" name="左中括弧 87"/>
          <p:cNvSpPr/>
          <p:nvPr/>
        </p:nvSpPr>
        <p:spPr>
          <a:xfrm rot="10800000">
            <a:off x="8739453" y="3430899"/>
            <a:ext cx="142876" cy="2286016"/>
          </a:xfrm>
          <a:prstGeom prst="leftBracket">
            <a:avLst/>
          </a:prstGeom>
          <a:ln w="19050">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0" name="文字方塊 89"/>
          <p:cNvSpPr txBox="1"/>
          <p:nvPr/>
        </p:nvSpPr>
        <p:spPr>
          <a:xfrm>
            <a:off x="9025205" y="4359594"/>
            <a:ext cx="1214446" cy="461665"/>
          </a:xfrm>
          <a:prstGeom prst="rect">
            <a:avLst/>
          </a:prstGeom>
          <a:noFill/>
        </p:spPr>
        <p:txBody>
          <a:bodyPr wrap="square" rtlCol="0">
            <a:spAutoFit/>
          </a:bodyPr>
          <a:lstStyle/>
          <a:p>
            <a:r>
              <a:rPr lang="en-US" altLang="zh-TW" sz="2400" dirty="0" smtClean="0"/>
              <a:t>=R-W</a:t>
            </a:r>
            <a:endParaRPr lang="zh-TW" altLang="en-US" sz="2400" dirty="0"/>
          </a:p>
        </p:txBody>
      </p:sp>
      <p:sp>
        <p:nvSpPr>
          <p:cNvPr id="91" name="文字方塊 90"/>
          <p:cNvSpPr txBox="1"/>
          <p:nvPr/>
        </p:nvSpPr>
        <p:spPr>
          <a:xfrm>
            <a:off x="6453437" y="5288288"/>
            <a:ext cx="571504" cy="461665"/>
          </a:xfrm>
          <a:prstGeom prst="rect">
            <a:avLst/>
          </a:prstGeom>
          <a:noFill/>
        </p:spPr>
        <p:txBody>
          <a:bodyPr wrap="square" rtlCol="0">
            <a:spAutoFit/>
          </a:bodyPr>
          <a:lstStyle/>
          <a:p>
            <a:r>
              <a:rPr lang="en-US" altLang="zh-TW" sz="2400" b="1" dirty="0"/>
              <a:t>︰</a:t>
            </a:r>
            <a:endParaRPr lang="zh-TW" altLang="en-US" sz="2400" b="1" dirty="0"/>
          </a:p>
        </p:txBody>
      </p:sp>
      <p:cxnSp>
        <p:nvCxnSpPr>
          <p:cNvPr id="39" name="Straight Connector 38"/>
          <p:cNvCxnSpPr>
            <a:stCxn id="12" idx="1"/>
            <a:endCxn id="26" idx="3"/>
          </p:cNvCxnSpPr>
          <p:nvPr/>
        </p:nvCxnSpPr>
        <p:spPr>
          <a:xfrm flipV="1">
            <a:off x="5617105" y="3267099"/>
            <a:ext cx="142876" cy="256162"/>
          </a:xfrm>
          <a:prstGeom prst="line">
            <a:avLst/>
          </a:prstGeom>
          <a:ln>
            <a:solidFill>
              <a:srgbClr val="92D05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08441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7509" y="323541"/>
            <a:ext cx="9144000" cy="830997"/>
          </a:xfrm>
          <a:prstGeom prst="rect">
            <a:avLst/>
          </a:prstGeom>
          <a:noFill/>
        </p:spPr>
        <p:txBody>
          <a:bodyPr wrap="square" rtlCol="0">
            <a:spAutoFit/>
          </a:bodyPr>
          <a:lstStyle/>
          <a:p>
            <a:r>
              <a:rPr lang="en-US" sz="4800" dirty="0" smtClean="0">
                <a:latin typeface="+mj-lt"/>
              </a:rPr>
              <a:t>Do non-linear methods really help?</a:t>
            </a:r>
          </a:p>
        </p:txBody>
      </p:sp>
      <p:sp>
        <p:nvSpPr>
          <p:cNvPr id="7" name="TextBox 6"/>
          <p:cNvSpPr txBox="1"/>
          <p:nvPr/>
        </p:nvSpPr>
        <p:spPr>
          <a:xfrm>
            <a:off x="1307509" y="3700739"/>
            <a:ext cx="5667192" cy="369332"/>
          </a:xfrm>
          <a:prstGeom prst="rect">
            <a:avLst/>
          </a:prstGeom>
          <a:noFill/>
        </p:spPr>
        <p:txBody>
          <a:bodyPr wrap="none" rtlCol="0">
            <a:spAutoFit/>
          </a:bodyPr>
          <a:lstStyle/>
          <a:p>
            <a:r>
              <a:rPr lang="en-US" dirty="0" smtClean="0"/>
              <a:t>Generalization error of 1-NN classifier on artificial datasets</a:t>
            </a:r>
            <a:endParaRPr lang="en-US" dirty="0"/>
          </a:p>
        </p:txBody>
      </p:sp>
      <p:pic>
        <p:nvPicPr>
          <p:cNvPr id="9" name="Picture 8"/>
          <p:cNvPicPr>
            <a:picLocks noChangeAspect="1"/>
          </p:cNvPicPr>
          <p:nvPr/>
        </p:nvPicPr>
        <p:blipFill>
          <a:blip r:embed="rId2"/>
          <a:stretch>
            <a:fillRect/>
          </a:stretch>
        </p:blipFill>
        <p:spPr>
          <a:xfrm>
            <a:off x="1145490" y="4174912"/>
            <a:ext cx="2170210" cy="2095966"/>
          </a:xfrm>
          <a:prstGeom prst="rect">
            <a:avLst/>
          </a:prstGeom>
        </p:spPr>
      </p:pic>
      <p:pic>
        <p:nvPicPr>
          <p:cNvPr id="11" name="Picture 10"/>
          <p:cNvPicPr>
            <a:picLocks noChangeAspect="1"/>
          </p:cNvPicPr>
          <p:nvPr/>
        </p:nvPicPr>
        <p:blipFill>
          <a:blip r:embed="rId3"/>
          <a:stretch>
            <a:fillRect/>
          </a:stretch>
        </p:blipFill>
        <p:spPr>
          <a:xfrm>
            <a:off x="6683248" y="4425421"/>
            <a:ext cx="1792262" cy="1722948"/>
          </a:xfrm>
          <a:prstGeom prst="rect">
            <a:avLst/>
          </a:prstGeom>
        </p:spPr>
      </p:pic>
      <p:pic>
        <p:nvPicPr>
          <p:cNvPr id="12" name="Picture 11"/>
          <p:cNvPicPr>
            <a:picLocks noChangeAspect="1"/>
          </p:cNvPicPr>
          <p:nvPr/>
        </p:nvPicPr>
        <p:blipFill>
          <a:blip r:embed="rId4"/>
          <a:stretch>
            <a:fillRect/>
          </a:stretch>
        </p:blipFill>
        <p:spPr>
          <a:xfrm>
            <a:off x="9133547" y="4297421"/>
            <a:ext cx="2338345" cy="1850948"/>
          </a:xfrm>
          <a:prstGeom prst="rect">
            <a:avLst/>
          </a:prstGeom>
        </p:spPr>
      </p:pic>
      <p:pic>
        <p:nvPicPr>
          <p:cNvPr id="13" name="Picture 12"/>
          <p:cNvPicPr>
            <a:picLocks noChangeAspect="1"/>
          </p:cNvPicPr>
          <p:nvPr/>
        </p:nvPicPr>
        <p:blipFill>
          <a:blip r:embed="rId5"/>
          <a:stretch>
            <a:fillRect/>
          </a:stretch>
        </p:blipFill>
        <p:spPr>
          <a:xfrm>
            <a:off x="3973737" y="4242044"/>
            <a:ext cx="2098281" cy="1906325"/>
          </a:xfrm>
          <a:prstGeom prst="rect">
            <a:avLst/>
          </a:prstGeom>
        </p:spPr>
      </p:pic>
      <p:pic>
        <p:nvPicPr>
          <p:cNvPr id="3" name="Picture 2"/>
          <p:cNvPicPr>
            <a:picLocks noChangeAspect="1"/>
          </p:cNvPicPr>
          <p:nvPr/>
        </p:nvPicPr>
        <p:blipFill>
          <a:blip r:embed="rId6"/>
          <a:stretch>
            <a:fillRect/>
          </a:stretch>
        </p:blipFill>
        <p:spPr>
          <a:xfrm>
            <a:off x="1932364" y="1325894"/>
            <a:ext cx="8370355" cy="2374845"/>
          </a:xfrm>
          <a:prstGeom prst="rect">
            <a:avLst/>
          </a:prstGeom>
        </p:spPr>
      </p:pic>
      <p:sp>
        <p:nvSpPr>
          <p:cNvPr id="5" name="TextBox 4"/>
          <p:cNvSpPr txBox="1"/>
          <p:nvPr/>
        </p:nvSpPr>
        <p:spPr>
          <a:xfrm>
            <a:off x="4715454" y="3980434"/>
            <a:ext cx="5727850" cy="523220"/>
          </a:xfrm>
          <a:prstGeom prst="rect">
            <a:avLst/>
          </a:prstGeom>
          <a:noFill/>
        </p:spPr>
        <p:txBody>
          <a:bodyPr wrap="none" rtlCol="0">
            <a:spAutoFit/>
          </a:bodyPr>
          <a:lstStyle/>
          <a:p>
            <a:r>
              <a:rPr lang="en-US" sz="1000" dirty="0"/>
              <a:t>Dimensionality Reduction: A Comparative Review  L.J.P. van der </a:t>
            </a:r>
            <a:r>
              <a:rPr lang="en-US" sz="1000" dirty="0" err="1"/>
              <a:t>Maaten</a:t>
            </a:r>
            <a:r>
              <a:rPr lang="en-US" sz="1000" dirty="0"/>
              <a:t> ∗ , E.O. </a:t>
            </a:r>
            <a:r>
              <a:rPr lang="en-US" sz="1000" dirty="0" err="1"/>
              <a:t>Postma</a:t>
            </a:r>
            <a:r>
              <a:rPr lang="en-US" sz="1000" dirty="0"/>
              <a:t>, H.J. van den </a:t>
            </a:r>
            <a:r>
              <a:rPr lang="en-US" sz="1000" dirty="0" err="1"/>
              <a:t>Herik</a:t>
            </a:r>
            <a:endParaRPr lang="en-US" sz="1000" dirty="0"/>
          </a:p>
          <a:p>
            <a:endParaRPr lang="en-US" dirty="0"/>
          </a:p>
        </p:txBody>
      </p:sp>
    </p:spTree>
    <p:extLst>
      <p:ext uri="{BB962C8B-B14F-4D97-AF65-F5344CB8AC3E}">
        <p14:creationId xmlns:p14="http://schemas.microsoft.com/office/powerpoint/2010/main" val="1037784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7509" y="323541"/>
            <a:ext cx="9144000" cy="830997"/>
          </a:xfrm>
          <a:prstGeom prst="rect">
            <a:avLst/>
          </a:prstGeom>
          <a:noFill/>
        </p:spPr>
        <p:txBody>
          <a:bodyPr wrap="square" rtlCol="0">
            <a:spAutoFit/>
          </a:bodyPr>
          <a:lstStyle/>
          <a:p>
            <a:r>
              <a:rPr lang="en-US" sz="4800" dirty="0" smtClean="0">
                <a:latin typeface="+mj-lt"/>
              </a:rPr>
              <a:t>Do non-linear methods really help?</a:t>
            </a:r>
          </a:p>
        </p:txBody>
      </p:sp>
      <p:sp>
        <p:nvSpPr>
          <p:cNvPr id="5" name="TextBox 4"/>
          <p:cNvSpPr txBox="1"/>
          <p:nvPr/>
        </p:nvSpPr>
        <p:spPr>
          <a:xfrm>
            <a:off x="1307509" y="3700739"/>
            <a:ext cx="5524076" cy="369332"/>
          </a:xfrm>
          <a:prstGeom prst="rect">
            <a:avLst/>
          </a:prstGeom>
          <a:noFill/>
        </p:spPr>
        <p:txBody>
          <a:bodyPr wrap="none" rtlCol="0">
            <a:spAutoFit/>
          </a:bodyPr>
          <a:lstStyle/>
          <a:p>
            <a:r>
              <a:rPr lang="en-US" dirty="0" smtClean="0"/>
              <a:t>Generalization error of 1-NN classifier on natural datasets</a:t>
            </a:r>
            <a:endParaRPr lang="en-US" dirty="0"/>
          </a:p>
        </p:txBody>
      </p:sp>
      <p:sp>
        <p:nvSpPr>
          <p:cNvPr id="7" name="TextBox 6"/>
          <p:cNvSpPr txBox="1"/>
          <p:nvPr/>
        </p:nvSpPr>
        <p:spPr>
          <a:xfrm>
            <a:off x="866692" y="4274523"/>
            <a:ext cx="1054158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MNIST : 60,000 handwritten digit dataset. Images have 28x28 pixels, points in 784-dimensional space</a:t>
            </a:r>
          </a:p>
          <a:p>
            <a:pPr marL="285750" indent="-285750">
              <a:buFont typeface="Arial" panose="020B0604020202020204" pitchFamily="34" charset="0"/>
              <a:buChar char="•"/>
            </a:pPr>
            <a:r>
              <a:rPr lang="en-US" dirty="0" smtClean="0"/>
              <a:t>COIL20 : Images of 20 different object depicted from 72 viewpoints, leading to 1,440 images (32x32) pixels yielding 1,024 dimensional space</a:t>
            </a:r>
          </a:p>
          <a:p>
            <a:pPr marL="285750" indent="-285750">
              <a:buFont typeface="Arial" panose="020B0604020202020204" pitchFamily="34" charset="0"/>
              <a:buChar char="•"/>
            </a:pPr>
            <a:r>
              <a:rPr lang="en-US" dirty="0" err="1" smtClean="0"/>
              <a:t>NiSIS</a:t>
            </a:r>
            <a:r>
              <a:rPr lang="en-US" dirty="0"/>
              <a:t> </a:t>
            </a:r>
            <a:r>
              <a:rPr lang="en-US" dirty="0" smtClean="0"/>
              <a:t>: Dataset for pedestrian detection, 3,675 grayscale images 36x18 pixels in a 648 dimensional space</a:t>
            </a:r>
          </a:p>
          <a:p>
            <a:pPr marL="285750" indent="-285750">
              <a:buFont typeface="Arial" panose="020B0604020202020204" pitchFamily="34" charset="0"/>
              <a:buChar char="•"/>
            </a:pPr>
            <a:r>
              <a:rPr lang="en-US" dirty="0" smtClean="0"/>
              <a:t>ORL : Face </a:t>
            </a:r>
            <a:r>
              <a:rPr lang="en-US" dirty="0"/>
              <a:t>recognition </a:t>
            </a:r>
            <a:r>
              <a:rPr lang="en-US" dirty="0" smtClean="0"/>
              <a:t>dataset, </a:t>
            </a:r>
            <a:r>
              <a:rPr lang="en-US" dirty="0"/>
              <a:t>400 grayscale </a:t>
            </a:r>
            <a:r>
              <a:rPr lang="en-US" dirty="0" smtClean="0"/>
              <a:t>images 112 </a:t>
            </a:r>
            <a:r>
              <a:rPr lang="en-US" dirty="0"/>
              <a:t>× 92 pixels that depict 40 faces under various conditions (i.e., the dataset contains 10 images per </a:t>
            </a:r>
            <a:r>
              <a:rPr lang="en-US" dirty="0" smtClean="0"/>
              <a:t>face)</a:t>
            </a:r>
          </a:p>
          <a:p>
            <a:pPr marL="285750" indent="-285750">
              <a:buFont typeface="Arial" panose="020B0604020202020204" pitchFamily="34" charset="0"/>
              <a:buChar char="•"/>
            </a:pPr>
            <a:r>
              <a:rPr lang="en-US" dirty="0" smtClean="0"/>
              <a:t>HIVA : drug </a:t>
            </a:r>
            <a:r>
              <a:rPr lang="en-US" dirty="0"/>
              <a:t>discovery dataset with two classes. It consist of 3,845 </a:t>
            </a:r>
            <a:r>
              <a:rPr lang="en-US" dirty="0" err="1"/>
              <a:t>datapoints</a:t>
            </a:r>
            <a:r>
              <a:rPr lang="en-US" dirty="0"/>
              <a:t> with dimensionality 1,617 </a:t>
            </a:r>
          </a:p>
        </p:txBody>
      </p:sp>
      <p:pic>
        <p:nvPicPr>
          <p:cNvPr id="6" name="Picture 5"/>
          <p:cNvPicPr>
            <a:picLocks noChangeAspect="1"/>
          </p:cNvPicPr>
          <p:nvPr/>
        </p:nvPicPr>
        <p:blipFill>
          <a:blip r:embed="rId2"/>
          <a:stretch>
            <a:fillRect/>
          </a:stretch>
        </p:blipFill>
        <p:spPr>
          <a:xfrm>
            <a:off x="2261878" y="1154538"/>
            <a:ext cx="7751215" cy="2167094"/>
          </a:xfrm>
          <a:prstGeom prst="rect">
            <a:avLst/>
          </a:prstGeom>
        </p:spPr>
      </p:pic>
      <p:sp>
        <p:nvSpPr>
          <p:cNvPr id="8" name="TextBox 7"/>
          <p:cNvSpPr txBox="1"/>
          <p:nvPr/>
        </p:nvSpPr>
        <p:spPr>
          <a:xfrm>
            <a:off x="4285243" y="3362185"/>
            <a:ext cx="5727850" cy="523220"/>
          </a:xfrm>
          <a:prstGeom prst="rect">
            <a:avLst/>
          </a:prstGeom>
          <a:noFill/>
        </p:spPr>
        <p:txBody>
          <a:bodyPr wrap="none" rtlCol="0">
            <a:spAutoFit/>
          </a:bodyPr>
          <a:lstStyle/>
          <a:p>
            <a:r>
              <a:rPr lang="en-US" sz="1000" dirty="0"/>
              <a:t>Dimensionality Reduction: A Comparative Review  L.J.P. van der </a:t>
            </a:r>
            <a:r>
              <a:rPr lang="en-US" sz="1000" dirty="0" err="1"/>
              <a:t>Maaten</a:t>
            </a:r>
            <a:r>
              <a:rPr lang="en-US" sz="1000" dirty="0"/>
              <a:t> ∗ , E.O. </a:t>
            </a:r>
            <a:r>
              <a:rPr lang="en-US" sz="1000" dirty="0" err="1"/>
              <a:t>Postma</a:t>
            </a:r>
            <a:r>
              <a:rPr lang="en-US" sz="1000" dirty="0"/>
              <a:t>, H.J. van den </a:t>
            </a:r>
            <a:r>
              <a:rPr lang="en-US" sz="1000" dirty="0" err="1"/>
              <a:t>Herik</a:t>
            </a:r>
            <a:endParaRPr lang="en-US" sz="1000" dirty="0"/>
          </a:p>
          <a:p>
            <a:endParaRPr lang="en-US" dirty="0"/>
          </a:p>
        </p:txBody>
      </p:sp>
    </p:spTree>
    <p:extLst>
      <p:ext uri="{BB962C8B-B14F-4D97-AF65-F5344CB8AC3E}">
        <p14:creationId xmlns:p14="http://schemas.microsoft.com/office/powerpoint/2010/main" val="1803850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7509" y="323541"/>
            <a:ext cx="9144000" cy="830997"/>
          </a:xfrm>
          <a:prstGeom prst="rect">
            <a:avLst/>
          </a:prstGeom>
          <a:noFill/>
        </p:spPr>
        <p:txBody>
          <a:bodyPr wrap="square" rtlCol="0">
            <a:spAutoFit/>
          </a:bodyPr>
          <a:lstStyle/>
          <a:p>
            <a:r>
              <a:rPr lang="en-US" sz="4800" dirty="0" smtClean="0">
                <a:latin typeface="+mj-lt"/>
              </a:rPr>
              <a:t>Explanation</a:t>
            </a:r>
          </a:p>
        </p:txBody>
      </p:sp>
      <mc:AlternateContent xmlns:mc="http://schemas.openxmlformats.org/markup-compatibility/2006" xmlns:a14="http://schemas.microsoft.com/office/drawing/2010/main">
        <mc:Choice Requires="a14">
          <p:sp>
            <p:nvSpPr>
              <p:cNvPr id="3" name="TextBox 2"/>
              <p:cNvSpPr txBox="1"/>
              <p:nvPr/>
            </p:nvSpPr>
            <p:spPr>
              <a:xfrm>
                <a:off x="1307510" y="1615966"/>
                <a:ext cx="10051546"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Local Dimensionality techniques suffer from the curse of dimensionality of embedded manifold</a:t>
                </a:r>
              </a:p>
              <a:p>
                <a:pPr marL="285750" indent="-285750">
                  <a:buFont typeface="Arial" panose="020B0604020202020204" pitchFamily="34" charset="0"/>
                  <a:buChar char="•"/>
                </a:pPr>
                <a:r>
                  <a:rPr lang="en-US" dirty="0" smtClean="0"/>
                  <a:t>Local techniques attempt to solve smallest eigenvalues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𝑠𝑚𝑎𝑙𝑙𝑒𝑟</m:t>
                    </m:r>
                    <m:r>
                      <a:rPr lang="en-US" b="0" i="1" smtClean="0">
                        <a:latin typeface="Cambria Math" panose="02040503050406030204" pitchFamily="18" charset="0"/>
                      </a:rPr>
                      <m:t>)</m:t>
                    </m:r>
                  </m:oMath>
                </a14:m>
                <a:endParaRPr lang="en-US" dirty="0" smtClean="0"/>
              </a:p>
              <a:p>
                <a:pPr marL="285750" indent="-285750">
                  <a:buFont typeface="Arial" panose="020B0604020202020204" pitchFamily="34" charset="0"/>
                  <a:buChar char="•"/>
                </a:pPr>
                <a:r>
                  <a:rPr lang="en-US" dirty="0"/>
                  <a:t>Local methods suffer from over fitting on the manifold</a:t>
                </a:r>
              </a:p>
              <a:p>
                <a:pPr marL="742950" lvl="1" indent="-285750">
                  <a:buFont typeface="Arial" panose="020B0604020202020204" pitchFamily="34" charset="0"/>
                  <a:buChar char="•"/>
                </a:pPr>
                <a:r>
                  <a:rPr lang="en-US" dirty="0"/>
                  <a:t>Use of epsilon - neighborhood. </a:t>
                </a:r>
              </a:p>
              <a:p>
                <a:pPr marL="742950" lvl="1" indent="-285750">
                  <a:buFont typeface="Arial" panose="020B0604020202020204" pitchFamily="34" charset="0"/>
                  <a:buChar char="•"/>
                </a:pPr>
                <a:r>
                  <a:rPr lang="en-US" dirty="0"/>
                  <a:t>Pre-processing data to remove outliers</a:t>
                </a:r>
              </a:p>
              <a:p>
                <a:pPr marL="285750" indent="-285750">
                  <a:buFont typeface="Arial" panose="020B0604020202020204" pitchFamily="34" charset="0"/>
                  <a:buChar char="•"/>
                </a:pPr>
                <a:r>
                  <a:rPr lang="en-US" dirty="0" smtClean="0"/>
                  <a:t>Assumption that </a:t>
                </a:r>
                <a:r>
                  <a:rPr lang="en-US" dirty="0"/>
                  <a:t>the manifold contains no discontinuities (i.e., the manifold is non-smooth</a:t>
                </a:r>
                <a:r>
                  <a:rPr lang="en-US" dirty="0" smtClean="0"/>
                  <a:t>)</a:t>
                </a:r>
              </a:p>
              <a:p>
                <a:pPr marL="285750" indent="-285750">
                  <a:buFont typeface="Arial" panose="020B0604020202020204" pitchFamily="34" charset="0"/>
                  <a:buChar char="•"/>
                </a:pPr>
                <a:r>
                  <a:rPr lang="en-US" dirty="0" smtClean="0"/>
                  <a:t>Suffer </a:t>
                </a:r>
                <a:r>
                  <a:rPr lang="en-US" dirty="0"/>
                  <a:t>from folding : </a:t>
                </a:r>
                <a:r>
                  <a:rPr lang="en-US" dirty="0" smtClean="0"/>
                  <a:t>value </a:t>
                </a:r>
                <a:r>
                  <a:rPr lang="en-US" dirty="0"/>
                  <a:t>of k that is too high with respect to the sampling density of (parts of) the </a:t>
                </a:r>
                <a:r>
                  <a:rPr lang="en-US" dirty="0" smtClean="0"/>
                  <a:t>manifold 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307510" y="1615966"/>
                <a:ext cx="10051546" cy="3139321"/>
              </a:xfrm>
              <a:prstGeom prst="rect">
                <a:avLst/>
              </a:prstGeom>
              <a:blipFill rotWithShape="0">
                <a:blip r:embed="rId3"/>
                <a:stretch>
                  <a:fillRect l="-364" t="-971"/>
                </a:stretch>
              </a:blipFill>
            </p:spPr>
            <p:txBody>
              <a:bodyPr/>
              <a:lstStyle/>
              <a:p>
                <a:r>
                  <a:rPr lang="en-US">
                    <a:noFill/>
                  </a:rPr>
                  <a:t> </a:t>
                </a:r>
              </a:p>
            </p:txBody>
          </p:sp>
        </mc:Fallback>
      </mc:AlternateContent>
    </p:spTree>
    <p:extLst>
      <p:ext uri="{BB962C8B-B14F-4D97-AF65-F5344CB8AC3E}">
        <p14:creationId xmlns:p14="http://schemas.microsoft.com/office/powerpoint/2010/main" val="3930533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7509" y="323541"/>
            <a:ext cx="9144000" cy="830997"/>
          </a:xfrm>
          <a:prstGeom prst="rect">
            <a:avLst/>
          </a:prstGeom>
          <a:noFill/>
        </p:spPr>
        <p:txBody>
          <a:bodyPr wrap="square" rtlCol="0">
            <a:spAutoFit/>
          </a:bodyPr>
          <a:lstStyle/>
          <a:p>
            <a:r>
              <a:rPr lang="en-US" sz="4800" dirty="0" smtClean="0">
                <a:latin typeface="+mj-lt"/>
              </a:rPr>
              <a:t>Conclusion</a:t>
            </a:r>
          </a:p>
        </p:txBody>
      </p:sp>
      <p:sp>
        <p:nvSpPr>
          <p:cNvPr id="3" name="TextBox 2"/>
          <p:cNvSpPr txBox="1"/>
          <p:nvPr/>
        </p:nvSpPr>
        <p:spPr>
          <a:xfrm>
            <a:off x="1307510" y="1615966"/>
            <a:ext cx="10051546"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Nonlinear techniques do not yet clearly outperform traditional PCA</a:t>
            </a:r>
          </a:p>
          <a:p>
            <a:pPr marL="285750" indent="-285750">
              <a:buFont typeface="Arial" panose="020B0604020202020204" pitchFamily="34" charset="0"/>
              <a:buChar char="•"/>
            </a:pPr>
            <a:r>
              <a:rPr lang="en-US" dirty="0" smtClean="0"/>
              <a:t>On selected datasets, nonlinear techniques outperform linear techniques, but on perform poorly </a:t>
            </a:r>
            <a:r>
              <a:rPr lang="en-US" dirty="0" err="1" smtClean="0"/>
              <a:t>oon</a:t>
            </a:r>
            <a:r>
              <a:rPr lang="en-US" dirty="0" smtClean="0"/>
              <a:t> various other natural datasets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Need to shift focus towards development of techniques that have objective functions that can be optimized well in practice. </a:t>
            </a:r>
            <a:endParaRPr lang="en-US" dirty="0"/>
          </a:p>
          <a:p>
            <a:pPr marL="285750" indent="-285750">
              <a:buFont typeface="Arial" panose="020B0604020202020204" pitchFamily="34" charset="0"/>
              <a:buChar char="•"/>
            </a:pPr>
            <a:r>
              <a:rPr lang="en-US" dirty="0" smtClean="0"/>
              <a:t>Strong performance of </a:t>
            </a:r>
            <a:r>
              <a:rPr lang="en-US" dirty="0" err="1" smtClean="0"/>
              <a:t>autoencoders</a:t>
            </a:r>
            <a:r>
              <a:rPr lang="en-US" dirty="0" smtClean="0"/>
              <a:t> reveal that these objective functions may not be necessarily convex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38447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35" y="442811"/>
            <a:ext cx="9144000" cy="1569660"/>
          </a:xfrm>
          <a:prstGeom prst="rect">
            <a:avLst/>
          </a:prstGeom>
          <a:noFill/>
        </p:spPr>
        <p:txBody>
          <a:bodyPr wrap="square" rtlCol="0">
            <a:spAutoFit/>
          </a:bodyPr>
          <a:lstStyle/>
          <a:p>
            <a:r>
              <a:rPr lang="en-US" sz="4800" dirty="0" smtClean="0">
                <a:latin typeface="+mj-lt"/>
              </a:rPr>
              <a:t>Conclusion</a:t>
            </a:r>
          </a:p>
          <a:p>
            <a:endParaRPr lang="en-US" sz="4800" dirty="0" smtClean="0">
              <a:latin typeface="+mj-lt"/>
            </a:endParaRPr>
          </a:p>
        </p:txBody>
      </p:sp>
      <p:sp>
        <p:nvSpPr>
          <p:cNvPr id="4" name="Rectangle 3"/>
          <p:cNvSpPr/>
          <p:nvPr/>
        </p:nvSpPr>
        <p:spPr>
          <a:xfrm>
            <a:off x="1156435" y="1273808"/>
            <a:ext cx="9554818" cy="5355312"/>
          </a:xfrm>
          <a:prstGeom prst="rect">
            <a:avLst/>
          </a:prstGeom>
        </p:spPr>
        <p:txBody>
          <a:bodyPr wrap="square">
            <a:spAutoFit/>
          </a:bodyPr>
          <a:lstStyle/>
          <a:p>
            <a:pPr marL="285750" indent="-285750">
              <a:buFont typeface="Arial" panose="020B0604020202020204" pitchFamily="34" charset="0"/>
              <a:buChar char="•"/>
            </a:pPr>
            <a:endParaRPr lang="da-DK" dirty="0" smtClean="0">
              <a:latin typeface="CMR10"/>
            </a:endParaRPr>
          </a:p>
          <a:p>
            <a:pPr marL="285750" indent="-285750">
              <a:buFont typeface="Arial" panose="020B0604020202020204" pitchFamily="34" charset="0"/>
              <a:buChar char="•"/>
            </a:pPr>
            <a:r>
              <a:rPr lang="en-US" altLang="zh-TW" dirty="0" err="1"/>
              <a:t>Laplacian</a:t>
            </a:r>
            <a:r>
              <a:rPr lang="en-US" altLang="zh-TW" dirty="0"/>
              <a:t> </a:t>
            </a:r>
            <a:r>
              <a:rPr lang="en-US" altLang="zh-TW" dirty="0" err="1"/>
              <a:t>eigenmap</a:t>
            </a:r>
            <a:r>
              <a:rPr lang="en-US" altLang="zh-TW" dirty="0"/>
              <a:t> provides a computationally efficient approach to non-linear dimensionality reduction that has locality preserving properties</a:t>
            </a:r>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r>
              <a:rPr lang="da-DK" dirty="0" smtClean="0"/>
              <a:t>Ham </a:t>
            </a:r>
            <a:r>
              <a:rPr lang="da-DK" dirty="0"/>
              <a:t>et al. [46] </a:t>
            </a:r>
            <a:r>
              <a:rPr lang="da-DK" dirty="0" smtClean="0"/>
              <a:t>show </a:t>
            </a:r>
            <a:r>
              <a:rPr lang="en-US" dirty="0" smtClean="0"/>
              <a:t>how that </a:t>
            </a:r>
            <a:r>
              <a:rPr lang="en-US" dirty="0" err="1"/>
              <a:t>Laplacian</a:t>
            </a:r>
            <a:r>
              <a:rPr lang="en-US" dirty="0"/>
              <a:t> </a:t>
            </a:r>
            <a:r>
              <a:rPr lang="en-US" dirty="0" err="1"/>
              <a:t>eigenmaps</a:t>
            </a:r>
            <a:r>
              <a:rPr lang="en-US" dirty="0"/>
              <a:t>, LLE, and </a:t>
            </a:r>
            <a:r>
              <a:rPr lang="en-US" dirty="0" err="1"/>
              <a:t>Isomap</a:t>
            </a:r>
            <a:r>
              <a:rPr lang="en-US" dirty="0"/>
              <a:t> can be viewed </a:t>
            </a:r>
            <a:r>
              <a:rPr lang="en-US" dirty="0" smtClean="0"/>
              <a:t>as variants of </a:t>
            </a:r>
            <a:r>
              <a:rPr lang="en-US" dirty="0"/>
              <a:t>kernel PCA</a:t>
            </a:r>
            <a:r>
              <a:rPr lang="en-US" dirty="0" smtClean="0"/>
              <a:t>.</a:t>
            </a:r>
          </a:p>
          <a:p>
            <a:pPr marL="285750" indent="-285750">
              <a:buFont typeface="Arial" panose="020B0604020202020204" pitchFamily="34" charset="0"/>
              <a:buChar char="•"/>
            </a:pPr>
            <a:r>
              <a:rPr lang="en-US" dirty="0" smtClean="0"/>
              <a:t> </a:t>
            </a:r>
            <a:r>
              <a:rPr lang="en-US" dirty="0"/>
              <a:t>Platt [70] links several flavors of MDS by showing </a:t>
            </a:r>
            <a:r>
              <a:rPr lang="en-US" dirty="0" smtClean="0"/>
              <a:t>how landmark </a:t>
            </a:r>
            <a:r>
              <a:rPr lang="en-US" dirty="0"/>
              <a:t>MDS </a:t>
            </a:r>
            <a:r>
              <a:rPr lang="en-US" dirty="0" smtClean="0"/>
              <a:t>is in fact </a:t>
            </a:r>
            <a:r>
              <a:rPr lang="sv-SE" dirty="0" smtClean="0"/>
              <a:t>Nystr¨om algorithms</a:t>
            </a:r>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en-US" dirty="0"/>
              <a:t>Despite the mathematical similarities of LLE, </a:t>
            </a:r>
            <a:r>
              <a:rPr lang="en-US" dirty="0" err="1"/>
              <a:t>Isomap</a:t>
            </a:r>
            <a:r>
              <a:rPr lang="en-US" dirty="0"/>
              <a:t>, and </a:t>
            </a:r>
            <a:r>
              <a:rPr lang="en-US" dirty="0" err="1"/>
              <a:t>Laplacian</a:t>
            </a:r>
            <a:r>
              <a:rPr lang="en-US" dirty="0"/>
              <a:t> </a:t>
            </a:r>
            <a:r>
              <a:rPr lang="en-US" dirty="0" err="1"/>
              <a:t>Eigenmaps</a:t>
            </a:r>
            <a:r>
              <a:rPr lang="en-US" dirty="0"/>
              <a:t>, their different geometrical roots result in different properties: </a:t>
            </a:r>
          </a:p>
          <a:p>
            <a:pPr marL="742950" lvl="1" indent="-285750">
              <a:buFont typeface="Arial" panose="020B0604020202020204" pitchFamily="34" charset="0"/>
              <a:buChar char="•"/>
            </a:pPr>
            <a:r>
              <a:rPr lang="en-US" dirty="0"/>
              <a:t>for example, for data which lies on a manifold of dimension </a:t>
            </a:r>
            <a:r>
              <a:rPr lang="en-US" i="1" dirty="0"/>
              <a:t>d </a:t>
            </a:r>
            <a:r>
              <a:rPr lang="en-US" dirty="0"/>
              <a:t>embedded in a higher dimensional space, the eigenvalue spectrum of the LLE and </a:t>
            </a:r>
            <a:r>
              <a:rPr lang="en-US" dirty="0" err="1"/>
              <a:t>Laplacian</a:t>
            </a:r>
            <a:r>
              <a:rPr lang="en-US" dirty="0"/>
              <a:t> </a:t>
            </a:r>
            <a:r>
              <a:rPr lang="en-US" dirty="0" err="1"/>
              <a:t>Eigenmaps</a:t>
            </a:r>
            <a:r>
              <a:rPr lang="en-US" dirty="0"/>
              <a:t> algorithms do not reveal anything about </a:t>
            </a:r>
            <a:r>
              <a:rPr lang="en-US" i="1" dirty="0"/>
              <a:t>d</a:t>
            </a:r>
            <a:r>
              <a:rPr lang="en-US" dirty="0"/>
              <a:t>, whereas the spectrum for </a:t>
            </a:r>
            <a:r>
              <a:rPr lang="en-US" dirty="0" err="1"/>
              <a:t>Isomap</a:t>
            </a:r>
            <a:r>
              <a:rPr lang="en-US" dirty="0"/>
              <a:t> (and MDS) does.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206071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435" y="442811"/>
            <a:ext cx="9144000" cy="1569660"/>
          </a:xfrm>
          <a:prstGeom prst="rect">
            <a:avLst/>
          </a:prstGeom>
          <a:noFill/>
        </p:spPr>
        <p:txBody>
          <a:bodyPr wrap="square" rtlCol="0">
            <a:spAutoFit/>
          </a:bodyPr>
          <a:lstStyle/>
          <a:p>
            <a:r>
              <a:rPr lang="en-US" sz="4800" dirty="0" smtClean="0">
                <a:latin typeface="+mj-lt"/>
              </a:rPr>
              <a:t>References</a:t>
            </a:r>
          </a:p>
          <a:p>
            <a:endParaRPr lang="en-US" sz="4800" dirty="0" smtClean="0">
              <a:latin typeface="+mj-lt"/>
            </a:endParaRPr>
          </a:p>
        </p:txBody>
      </p:sp>
      <p:sp>
        <p:nvSpPr>
          <p:cNvPr id="3" name="TextBox 2"/>
          <p:cNvSpPr txBox="1"/>
          <p:nvPr/>
        </p:nvSpPr>
        <p:spPr>
          <a:xfrm>
            <a:off x="799437" y="1507210"/>
            <a:ext cx="10583266" cy="4524315"/>
          </a:xfrm>
          <a:prstGeom prst="rect">
            <a:avLst/>
          </a:prstGeom>
          <a:noFill/>
        </p:spPr>
        <p:txBody>
          <a:bodyPr wrap="square" rtlCol="0">
            <a:spAutoFit/>
          </a:bodyPr>
          <a:lstStyle/>
          <a:p>
            <a:pPr marL="285750" indent="-285750">
              <a:buFont typeface="Arial" panose="020B0604020202020204" pitchFamily="34" charset="0"/>
              <a:buChar char="•"/>
            </a:pPr>
            <a:r>
              <a:rPr lang="en-US" dirty="0"/>
              <a:t>Dimensionality Reduction: A Comparative Review  </a:t>
            </a:r>
            <a:r>
              <a:rPr lang="en-US" dirty="0" smtClean="0"/>
              <a:t>L.J.P</a:t>
            </a:r>
            <a:r>
              <a:rPr lang="en-US" dirty="0"/>
              <a:t>. van der </a:t>
            </a:r>
            <a:r>
              <a:rPr lang="en-US" dirty="0" err="1"/>
              <a:t>Maaten</a:t>
            </a:r>
            <a:r>
              <a:rPr lang="en-US" dirty="0"/>
              <a:t> ∗ , E.O. </a:t>
            </a:r>
            <a:r>
              <a:rPr lang="en-US" dirty="0" err="1"/>
              <a:t>Postma</a:t>
            </a:r>
            <a:r>
              <a:rPr lang="en-US" dirty="0"/>
              <a:t>, H.J. van den </a:t>
            </a:r>
            <a:r>
              <a:rPr lang="en-US" dirty="0" err="1" smtClean="0"/>
              <a:t>Herik</a:t>
            </a:r>
            <a:endParaRPr lang="en-US" dirty="0" smtClean="0"/>
          </a:p>
          <a:p>
            <a:pPr marL="285750" indent="-285750">
              <a:buFont typeface="Arial" panose="020B0604020202020204" pitchFamily="34" charset="0"/>
              <a:buChar char="•"/>
            </a:pPr>
            <a:r>
              <a:rPr lang="en-US" altLang="zh-CN" dirty="0" smtClean="0"/>
              <a:t>Large-Scale </a:t>
            </a:r>
            <a:r>
              <a:rPr lang="en-US" altLang="zh-CN" dirty="0"/>
              <a:t>Manifold </a:t>
            </a:r>
            <a:r>
              <a:rPr lang="en-US" altLang="zh-CN" dirty="0" smtClean="0"/>
              <a:t>Learning, </a:t>
            </a:r>
            <a:r>
              <a:rPr lang="en-US" altLang="zh-CN" dirty="0" err="1" smtClean="0"/>
              <a:t>Ameet</a:t>
            </a:r>
            <a:r>
              <a:rPr lang="en-US" altLang="zh-CN" dirty="0" smtClean="0"/>
              <a:t> </a:t>
            </a:r>
            <a:r>
              <a:rPr lang="en-US" altLang="zh-CN" dirty="0" err="1"/>
              <a:t>Talwalkar</a:t>
            </a:r>
            <a:r>
              <a:rPr lang="en-US" altLang="zh-CN" dirty="0"/>
              <a:t> and </a:t>
            </a:r>
            <a:r>
              <a:rPr lang="en-US" altLang="zh-CN" dirty="0" err="1"/>
              <a:t>Sanjiv</a:t>
            </a:r>
            <a:r>
              <a:rPr lang="en-US" altLang="zh-CN" dirty="0"/>
              <a:t> Kumar and Henry A. </a:t>
            </a:r>
            <a:r>
              <a:rPr lang="en-US" altLang="zh-CN" dirty="0" smtClean="0"/>
              <a:t>Rowley, Computer </a:t>
            </a:r>
            <a:r>
              <a:rPr lang="en-US" altLang="zh-CN" dirty="0"/>
              <a:t>Vision and Pattern Recognition (CVPR</a:t>
            </a:r>
            <a:r>
              <a:rPr lang="en-US" altLang="zh-CN" dirty="0" smtClean="0"/>
              <a:t>), 2008</a:t>
            </a:r>
            <a:endParaRPr lang="en-US" altLang="zh-CN" dirty="0"/>
          </a:p>
          <a:p>
            <a:pPr marL="285750" indent="-285750">
              <a:buFont typeface="Arial" panose="020B0604020202020204" pitchFamily="34" charset="0"/>
              <a:buChar char="•"/>
            </a:pPr>
            <a:r>
              <a:rPr lang="en-US" altLang="zh-TW" dirty="0" err="1">
                <a:ln w="5000" cmpd="sng">
                  <a:noFill/>
                  <a:prstDash val="solid"/>
                </a:ln>
                <a:solidFill>
                  <a:schemeClr val="tx1">
                    <a:lumMod val="95000"/>
                  </a:schemeClr>
                </a:solidFill>
              </a:rPr>
              <a:t>Laplacian</a:t>
            </a:r>
            <a:r>
              <a:rPr lang="en-US" altLang="zh-TW" dirty="0">
                <a:ln w="5000" cmpd="sng">
                  <a:noFill/>
                  <a:prstDash val="solid"/>
                </a:ln>
                <a:solidFill>
                  <a:schemeClr val="tx1">
                    <a:lumMod val="95000"/>
                  </a:schemeClr>
                </a:solidFill>
              </a:rPr>
              <a:t> </a:t>
            </a:r>
            <a:r>
              <a:rPr lang="en-US" altLang="zh-TW" dirty="0" err="1">
                <a:ln w="5000" cmpd="sng">
                  <a:noFill/>
                  <a:prstDash val="solid"/>
                </a:ln>
                <a:solidFill>
                  <a:schemeClr val="tx1">
                    <a:lumMod val="95000"/>
                  </a:schemeClr>
                </a:solidFill>
              </a:rPr>
              <a:t>Eigenmaps</a:t>
            </a:r>
            <a:r>
              <a:rPr lang="en-US" altLang="zh-TW" dirty="0">
                <a:ln w="5000" cmpd="sng">
                  <a:noFill/>
                  <a:prstDash val="solid"/>
                </a:ln>
                <a:solidFill>
                  <a:schemeClr val="tx1">
                    <a:lumMod val="95000"/>
                  </a:schemeClr>
                </a:solidFill>
              </a:rPr>
              <a:t> for Dimensionality Reduction and Data Representation, M. Belkin and P. </a:t>
            </a:r>
            <a:r>
              <a:rPr lang="en-US" altLang="zh-TW" dirty="0" err="1">
                <a:ln w="5000" cmpd="sng">
                  <a:noFill/>
                  <a:prstDash val="solid"/>
                </a:ln>
                <a:solidFill>
                  <a:schemeClr val="tx1">
                    <a:lumMod val="95000"/>
                  </a:schemeClr>
                </a:solidFill>
              </a:rPr>
              <a:t>Niyogi,Neural</a:t>
            </a:r>
            <a:r>
              <a:rPr lang="en-US" altLang="zh-TW" dirty="0">
                <a:ln w="5000" cmpd="sng">
                  <a:noFill/>
                  <a:prstDash val="solid"/>
                </a:ln>
                <a:solidFill>
                  <a:schemeClr val="tx1">
                    <a:lumMod val="95000"/>
                  </a:schemeClr>
                </a:solidFill>
              </a:rPr>
              <a:t> Computation, pp. 1373–1396, 2003</a:t>
            </a:r>
          </a:p>
          <a:p>
            <a:pPr marL="285750" indent="-285750">
              <a:buFont typeface="Arial" panose="020B0604020202020204" pitchFamily="34" charset="0"/>
              <a:buChar char="•"/>
            </a:pPr>
            <a:r>
              <a:rPr lang="en-US" dirty="0" smtClean="0"/>
              <a:t>Dimensionality Reduction: A Guided Tour, C.J.C. Burges, Foundations </a:t>
            </a:r>
            <a:r>
              <a:rPr lang="en-US" dirty="0"/>
              <a:t>and Trends in Machine </a:t>
            </a:r>
            <a:r>
              <a:rPr lang="en-US" dirty="0" smtClean="0"/>
              <a:t>Learning, 2010</a:t>
            </a:r>
          </a:p>
          <a:p>
            <a:pPr marL="285750" indent="-285750">
              <a:buFont typeface="Arial" panose="020B0604020202020204" pitchFamily="34" charset="0"/>
              <a:buChar char="•"/>
            </a:pPr>
            <a:r>
              <a:rPr lang="en-US" dirty="0" smtClean="0">
                <a:solidFill>
                  <a:srgbClr val="000000"/>
                </a:solidFill>
              </a:rPr>
              <a:t>An </a:t>
            </a:r>
            <a:r>
              <a:rPr lang="en-US" dirty="0">
                <a:solidFill>
                  <a:srgbClr val="000000"/>
                </a:solidFill>
              </a:rPr>
              <a:t>Introduction to Locally Linear Embedding</a:t>
            </a:r>
            <a:r>
              <a:rPr lang="en-US" b="1" dirty="0">
                <a:solidFill>
                  <a:srgbClr val="000000"/>
                </a:solidFill>
              </a:rPr>
              <a:t>, </a:t>
            </a:r>
            <a:r>
              <a:rPr lang="en-US" dirty="0">
                <a:solidFill>
                  <a:srgbClr val="000000"/>
                </a:solidFill>
              </a:rPr>
              <a:t>Lawrence K. Saul, AT&amp;T Labs – Research, 180 Park Ave, Florham Park, NJ 07932 </a:t>
            </a:r>
            <a:r>
              <a:rPr lang="en-US" dirty="0" smtClean="0">
                <a:solidFill>
                  <a:srgbClr val="000000"/>
                </a:solidFill>
              </a:rPr>
              <a:t>USA</a:t>
            </a:r>
          </a:p>
          <a:p>
            <a:pPr marL="285750" indent="-285750">
              <a:buFont typeface="Arial" panose="020B0604020202020204" pitchFamily="34" charset="0"/>
              <a:buChar char="•"/>
            </a:pPr>
            <a:r>
              <a:rPr lang="en-US" altLang="zh-TW" dirty="0" smtClean="0">
                <a:ln w="5000" cmpd="sng">
                  <a:noFill/>
                  <a:prstDash val="solid"/>
                </a:ln>
                <a:solidFill>
                  <a:srgbClr val="000000"/>
                </a:solidFill>
              </a:rPr>
              <a:t>Lecture Notes on </a:t>
            </a:r>
            <a:r>
              <a:rPr lang="en-US" altLang="zh-TW" dirty="0">
                <a:ln w="5000" cmpd="sng">
                  <a:noFill/>
                  <a:prstDash val="solid"/>
                </a:ln>
                <a:solidFill>
                  <a:srgbClr val="000000"/>
                </a:solidFill>
              </a:rPr>
              <a:t>Data Mining by </a:t>
            </a:r>
            <a:r>
              <a:rPr lang="en-US" altLang="zh-TW" dirty="0" err="1" smtClean="0">
                <a:ln w="5000" cmpd="sng">
                  <a:noFill/>
                  <a:prstDash val="solid"/>
                </a:ln>
                <a:solidFill>
                  <a:srgbClr val="000000"/>
                </a:solidFill>
              </a:rPr>
              <a:t>Cosma</a:t>
            </a:r>
            <a:r>
              <a:rPr lang="en-US" altLang="zh-TW" dirty="0" smtClean="0">
                <a:ln w="5000" cmpd="sng">
                  <a:noFill/>
                  <a:prstDash val="solid"/>
                </a:ln>
                <a:solidFill>
                  <a:srgbClr val="000000"/>
                </a:solidFill>
              </a:rPr>
              <a:t> </a:t>
            </a:r>
            <a:r>
              <a:rPr lang="en-US" altLang="zh-TW" dirty="0" err="1" smtClean="0">
                <a:ln w="5000" cmpd="sng">
                  <a:noFill/>
                  <a:prstDash val="solid"/>
                </a:ln>
                <a:solidFill>
                  <a:srgbClr val="000000"/>
                </a:solidFill>
              </a:rPr>
              <a:t>Shalizi</a:t>
            </a:r>
            <a:r>
              <a:rPr lang="en-US" altLang="zh-TW" dirty="0" smtClean="0">
                <a:ln w="5000" cmpd="sng">
                  <a:noFill/>
                  <a:prstDash val="solid"/>
                </a:ln>
                <a:solidFill>
                  <a:srgbClr val="000000"/>
                </a:solidFill>
              </a:rPr>
              <a:t>, </a:t>
            </a:r>
            <a:r>
              <a:rPr lang="en-US" altLang="zh-TW" dirty="0" smtClean="0">
                <a:ln w="5000" cmpd="sng">
                  <a:noFill/>
                  <a:prstDash val="solid"/>
                </a:ln>
                <a:solidFill>
                  <a:srgbClr val="000000"/>
                </a:solidFill>
                <a:hlinkClick r:id="rId2"/>
              </a:rPr>
              <a:t>http</a:t>
            </a:r>
            <a:r>
              <a:rPr lang="en-US" altLang="zh-TW" dirty="0">
                <a:ln w="5000" cmpd="sng">
                  <a:noFill/>
                  <a:prstDash val="solid"/>
                </a:ln>
                <a:solidFill>
                  <a:srgbClr val="000000"/>
                </a:solidFill>
                <a:hlinkClick r:id="rId2"/>
              </a:rPr>
              <a:t>://www.stat.cmu.edu/~cshalizi/350</a:t>
            </a:r>
            <a:r>
              <a:rPr lang="en-US" altLang="zh-TW" dirty="0" smtClean="0">
                <a:ln w="5000" cmpd="sng">
                  <a:noFill/>
                  <a:prstDash val="solid"/>
                </a:ln>
                <a:solidFill>
                  <a:srgbClr val="000000"/>
                </a:solidFill>
                <a:hlinkClick r:id="rId2"/>
              </a:rPr>
              <a:t>/</a:t>
            </a:r>
            <a:endParaRPr lang="en-US" altLang="zh-TW" dirty="0" smtClean="0">
              <a:ln w="5000" cmpd="sng">
                <a:noFill/>
                <a:prstDash val="solid"/>
              </a:ln>
              <a:solidFill>
                <a:srgbClr val="000000"/>
              </a:solidFill>
            </a:endParaRPr>
          </a:p>
          <a:p>
            <a:pPr marL="285750" indent="-285750">
              <a:buFont typeface="Arial" panose="020B0604020202020204" pitchFamily="34" charset="0"/>
              <a:buChar char="•"/>
            </a:pPr>
            <a:r>
              <a:rPr lang="en-US" altLang="zh-TW" dirty="0" smtClean="0">
                <a:ln w="5000" cmpd="sng">
                  <a:noFill/>
                  <a:prstDash val="solid"/>
                </a:ln>
                <a:solidFill>
                  <a:srgbClr val="000000"/>
                </a:solidFill>
              </a:rPr>
              <a:t>Probabilistic Principal Component Analysis, Journal of the Royal Statistical Society, </a:t>
            </a:r>
            <a:r>
              <a:rPr lang="en-US" altLang="zh-TW" dirty="0" err="1" smtClean="0">
                <a:ln w="5000" cmpd="sng">
                  <a:noFill/>
                  <a:prstDash val="solid"/>
                </a:ln>
                <a:solidFill>
                  <a:srgbClr val="000000"/>
                </a:solidFill>
              </a:rPr>
              <a:t>Seires</a:t>
            </a:r>
            <a:r>
              <a:rPr lang="en-US" altLang="zh-TW" dirty="0" smtClean="0">
                <a:ln w="5000" cmpd="sng">
                  <a:noFill/>
                  <a:prstDash val="solid"/>
                </a:ln>
                <a:solidFill>
                  <a:srgbClr val="000000"/>
                </a:solidFill>
              </a:rPr>
              <a:t> B, 61 Part 3</a:t>
            </a:r>
          </a:p>
          <a:p>
            <a:pPr marL="285750" indent="-285750">
              <a:buFont typeface="Arial" panose="020B0604020202020204" pitchFamily="34" charset="0"/>
              <a:buChar char="•"/>
            </a:pPr>
            <a:endParaRPr lang="en-US" altLang="zh-TW" dirty="0">
              <a:ln w="5000" cmpd="sng">
                <a:noFill/>
                <a:prstDash val="solid"/>
              </a:ln>
              <a:solidFill>
                <a:schemeClr val="tx1">
                  <a:lumMod val="95000"/>
                </a:schemeClr>
              </a:solidFill>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smtClean="0"/>
          </a:p>
          <a:p>
            <a:endParaRPr lang="en-US" altLang="zh-CN" dirty="0" smtClean="0"/>
          </a:p>
          <a:p>
            <a:endParaRPr lang="en-US" dirty="0"/>
          </a:p>
        </p:txBody>
      </p:sp>
    </p:spTree>
    <p:extLst>
      <p:ext uri="{BB962C8B-B14F-4D97-AF65-F5344CB8AC3E}">
        <p14:creationId xmlns:p14="http://schemas.microsoft.com/office/powerpoint/2010/main" val="245832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865" y="1097280"/>
            <a:ext cx="6276924" cy="5186533"/>
          </a:xfrm>
          <a:prstGeom prst="rect">
            <a:avLst/>
          </a:prstGeom>
        </p:spPr>
      </p:pic>
      <p:sp>
        <p:nvSpPr>
          <p:cNvPr id="3" name="TextBox 2"/>
          <p:cNvSpPr txBox="1"/>
          <p:nvPr/>
        </p:nvSpPr>
        <p:spPr>
          <a:xfrm>
            <a:off x="2318699" y="266283"/>
            <a:ext cx="9144000" cy="830997"/>
          </a:xfrm>
          <a:prstGeom prst="rect">
            <a:avLst/>
          </a:prstGeom>
          <a:noFill/>
        </p:spPr>
        <p:txBody>
          <a:bodyPr wrap="square" rtlCol="0">
            <a:spAutoFit/>
          </a:bodyPr>
          <a:lstStyle/>
          <a:p>
            <a:r>
              <a:rPr lang="en-US" sz="4800" dirty="0" smtClean="0">
                <a:latin typeface="+mj-lt"/>
              </a:rPr>
              <a:t>Dimensionality reduction !</a:t>
            </a:r>
          </a:p>
        </p:txBody>
      </p:sp>
    </p:spTree>
    <p:extLst>
      <p:ext uri="{BB962C8B-B14F-4D97-AF65-F5344CB8AC3E}">
        <p14:creationId xmlns:p14="http://schemas.microsoft.com/office/powerpoint/2010/main" val="1304453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768228926"/>
              </p:ext>
            </p:extLst>
          </p:nvPr>
        </p:nvGraphicFramePr>
        <p:xfrm>
          <a:off x="1385111" y="360486"/>
          <a:ext cx="96357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881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IN" dirty="0">
              <a:solidFill>
                <a:prstClr val="black">
                  <a:lumMod val="75000"/>
                  <a:lumOff val="25000"/>
                </a:prstClr>
              </a:solidFill>
            </a:endParaRPr>
          </a:p>
        </p:txBody>
      </p:sp>
      <p:graphicFrame>
        <p:nvGraphicFramePr>
          <p:cNvPr id="11" name="Diagram 10"/>
          <p:cNvGraphicFramePr/>
          <p:nvPr>
            <p:extLst/>
          </p:nvPr>
        </p:nvGraphicFramePr>
        <p:xfrm>
          <a:off x="1385111" y="360486"/>
          <a:ext cx="963578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062281" y="513192"/>
            <a:ext cx="3741906" cy="523220"/>
          </a:xfrm>
          <a:prstGeom prst="rect">
            <a:avLst/>
          </a:prstGeom>
          <a:noFill/>
        </p:spPr>
        <p:txBody>
          <a:bodyPr wrap="square" rtlCol="0">
            <a:spAutoFit/>
          </a:bodyPr>
          <a:lstStyle/>
          <a:p>
            <a:r>
              <a:rPr lang="en-US" sz="1400" dirty="0" smtClean="0">
                <a:solidFill>
                  <a:prstClr val="white"/>
                </a:solidFill>
              </a:rPr>
              <a:t>Finding Low-dimensional dimensions that extracts useful information</a:t>
            </a:r>
            <a:endParaRPr lang="en-US" sz="1400" dirty="0">
              <a:solidFill>
                <a:prstClr val="white"/>
              </a:solidFill>
            </a:endParaRPr>
          </a:p>
        </p:txBody>
      </p:sp>
      <p:sp>
        <p:nvSpPr>
          <p:cNvPr id="13" name="TextBox 12"/>
          <p:cNvSpPr txBox="1"/>
          <p:nvPr/>
        </p:nvSpPr>
        <p:spPr>
          <a:xfrm>
            <a:off x="6195977" y="3146172"/>
            <a:ext cx="4824920" cy="523220"/>
          </a:xfrm>
          <a:prstGeom prst="rect">
            <a:avLst/>
          </a:prstGeom>
          <a:noFill/>
        </p:spPr>
        <p:txBody>
          <a:bodyPr wrap="square" rtlCol="0">
            <a:spAutoFit/>
          </a:bodyPr>
          <a:lstStyle/>
          <a:p>
            <a:r>
              <a:rPr lang="en-US" altLang="zh-TW" sz="1400" dirty="0" smtClean="0">
                <a:solidFill>
                  <a:prstClr val="white"/>
                </a:solidFill>
              </a:rPr>
              <a:t>Constructing </a:t>
            </a:r>
            <a:r>
              <a:rPr lang="en-US" altLang="zh-TW" sz="1400" dirty="0">
                <a:solidFill>
                  <a:prstClr val="white"/>
                </a:solidFill>
              </a:rPr>
              <a:t>a representation for data lying on a low dimensional manifold embedded in a high dimensional space</a:t>
            </a:r>
          </a:p>
        </p:txBody>
      </p:sp>
    </p:spTree>
    <p:extLst>
      <p:ext uri="{BB962C8B-B14F-4D97-AF65-F5344CB8AC3E}">
        <p14:creationId xmlns:p14="http://schemas.microsoft.com/office/powerpoint/2010/main" val="57582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431" y="2323380"/>
            <a:ext cx="5848664" cy="1477328"/>
          </a:xfrm>
          <a:prstGeom prst="rect">
            <a:avLst/>
          </a:prstGeom>
          <a:noFill/>
        </p:spPr>
        <p:txBody>
          <a:bodyPr wrap="square" rtlCol="0">
            <a:spAutoFit/>
          </a:bodyPr>
          <a:lstStyle/>
          <a:p>
            <a:pPr marL="285750" indent="-285750">
              <a:buFont typeface="Arial" panose="020B0604020202020204" pitchFamily="34" charset="0"/>
              <a:buChar char="•"/>
            </a:pPr>
            <a:r>
              <a:rPr lang="en-IN" dirty="0" smtClean="0"/>
              <a:t>Motivation for ICA: Cocktail party problem </a:t>
            </a:r>
          </a:p>
          <a:p>
            <a:pPr marL="285750" indent="-285750">
              <a:buFont typeface="Arial" panose="020B0604020202020204" pitchFamily="34" charset="0"/>
              <a:buChar char="•"/>
            </a:pPr>
            <a:r>
              <a:rPr lang="en-IN" dirty="0" smtClean="0"/>
              <a:t>Separate the mixed signal into sources </a:t>
            </a:r>
          </a:p>
          <a:p>
            <a:pPr marL="285750" indent="-285750">
              <a:buFont typeface="Arial" panose="020B0604020202020204" pitchFamily="34" charset="0"/>
              <a:buChar char="•"/>
            </a:pPr>
            <a:r>
              <a:rPr lang="en-IN" dirty="0" smtClean="0"/>
              <a:t>Assumption: different sources are independent </a:t>
            </a:r>
          </a:p>
          <a:p>
            <a:pPr marL="285750" indent="-285750">
              <a:buFont typeface="Arial" panose="020B0604020202020204" pitchFamily="34" charset="0"/>
              <a:buChar char="•"/>
            </a:pPr>
            <a:r>
              <a:rPr lang="en-IN" dirty="0" smtClean="0"/>
              <a:t>To give non trivial results source signals are required to be non-Gaussian</a:t>
            </a:r>
          </a:p>
        </p:txBody>
      </p:sp>
      <p:pic>
        <p:nvPicPr>
          <p:cNvPr id="3" name="Picture 2"/>
          <p:cNvPicPr>
            <a:picLocks noChangeAspect="1"/>
          </p:cNvPicPr>
          <p:nvPr/>
        </p:nvPicPr>
        <p:blipFill>
          <a:blip r:embed="rId3"/>
          <a:stretch>
            <a:fillRect/>
          </a:stretch>
        </p:blipFill>
        <p:spPr>
          <a:xfrm>
            <a:off x="6327472" y="1465711"/>
            <a:ext cx="5964918" cy="3523570"/>
          </a:xfrm>
          <a:prstGeom prst="rect">
            <a:avLst/>
          </a:prstGeom>
        </p:spPr>
      </p:pic>
      <p:sp>
        <p:nvSpPr>
          <p:cNvPr id="4" name="TextBox 3"/>
          <p:cNvSpPr txBox="1"/>
          <p:nvPr/>
        </p:nvSpPr>
        <p:spPr>
          <a:xfrm>
            <a:off x="1212094" y="272900"/>
            <a:ext cx="9144000" cy="830997"/>
          </a:xfrm>
          <a:prstGeom prst="rect">
            <a:avLst/>
          </a:prstGeom>
          <a:noFill/>
        </p:spPr>
        <p:txBody>
          <a:bodyPr wrap="square" rtlCol="0">
            <a:spAutoFit/>
          </a:bodyPr>
          <a:lstStyle/>
          <a:p>
            <a:r>
              <a:rPr lang="en-US" sz="4800" dirty="0" smtClean="0">
                <a:latin typeface="+mj-lt"/>
              </a:rPr>
              <a:t>Independent Component Analysis </a:t>
            </a:r>
          </a:p>
        </p:txBody>
      </p:sp>
    </p:spTree>
    <p:extLst>
      <p:ext uri="{BB962C8B-B14F-4D97-AF65-F5344CB8AC3E}">
        <p14:creationId xmlns:p14="http://schemas.microsoft.com/office/powerpoint/2010/main" val="4079356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701" y="1483359"/>
            <a:ext cx="11742057" cy="2831544"/>
          </a:xfrm>
          <a:prstGeom prst="rect">
            <a:avLst/>
          </a:prstGeom>
          <a:noFill/>
        </p:spPr>
        <p:txBody>
          <a:bodyPr wrap="square" rtlCol="0">
            <a:spAutoFit/>
          </a:bodyPr>
          <a:lstStyle/>
          <a:p>
            <a:r>
              <a:rPr lang="en-IN" sz="2000" dirty="0" smtClean="0"/>
              <a:t>										y=</a:t>
            </a:r>
            <a:r>
              <a:rPr lang="en-IN" sz="2000" dirty="0" err="1" smtClean="0"/>
              <a:t>Ax</a:t>
            </a:r>
            <a:r>
              <a:rPr lang="en-IN" sz="2000" dirty="0" smtClean="0"/>
              <a:t>   				</a:t>
            </a:r>
          </a:p>
          <a:p>
            <a:pPr marL="285750" indent="-285750">
              <a:buFont typeface="Arial" panose="020B0604020202020204" pitchFamily="34" charset="0"/>
              <a:buChar char="•"/>
            </a:pPr>
            <a:r>
              <a:rPr lang="en-IN" sz="2000" dirty="0" smtClean="0"/>
              <a:t>Where y is the observed signal, x is original signal </a:t>
            </a:r>
          </a:p>
          <a:p>
            <a:pPr marL="285750" indent="-285750">
              <a:buFont typeface="Arial" panose="020B0604020202020204" pitchFamily="34" charset="0"/>
              <a:buChar char="•"/>
            </a:pPr>
            <a:r>
              <a:rPr lang="en-IN" sz="2000" dirty="0" smtClean="0"/>
              <a:t>Assuming y is linear combination of independent components </a:t>
            </a:r>
          </a:p>
          <a:p>
            <a:pPr marL="285750" indent="-285750">
              <a:buFont typeface="Arial" panose="020B0604020202020204" pitchFamily="34" charset="0"/>
              <a:buChar char="•"/>
            </a:pPr>
            <a:r>
              <a:rPr lang="en-IN" sz="2000" dirty="0" smtClean="0"/>
              <a:t>ICA finds the  projection direction which maximises the statistical independence </a:t>
            </a:r>
          </a:p>
          <a:p>
            <a:pPr marL="285750" indent="-285750">
              <a:buFont typeface="Arial" panose="020B0604020202020204" pitchFamily="34" charset="0"/>
              <a:buChar char="•"/>
            </a:pPr>
            <a:r>
              <a:rPr lang="en-IN" sz="2000" dirty="0" smtClean="0"/>
              <a:t>How is maximisation of independence done ?</a:t>
            </a:r>
          </a:p>
          <a:p>
            <a:pPr marL="742950" lvl="1" indent="-285750">
              <a:buFont typeface="Courier New" panose="02070309020205020404" pitchFamily="49" charset="0"/>
              <a:buChar char="o"/>
            </a:pPr>
            <a:r>
              <a:rPr lang="en-IN" sz="2000" dirty="0" smtClean="0"/>
              <a:t>Minimise the mutual information</a:t>
            </a:r>
          </a:p>
          <a:p>
            <a:pPr marL="742950" lvl="1" indent="-285750">
              <a:buFont typeface="Courier New" panose="02070309020205020404" pitchFamily="49" charset="0"/>
              <a:buChar char="o"/>
            </a:pPr>
            <a:r>
              <a:rPr lang="en-IN" sz="2000" dirty="0" smtClean="0"/>
              <a:t>Or maximise the non-</a:t>
            </a:r>
            <a:r>
              <a:rPr lang="en-IN" sz="2000" dirty="0" err="1" smtClean="0"/>
              <a:t>Gaussianity</a:t>
            </a:r>
            <a:r>
              <a:rPr lang="en-IN" sz="2000" dirty="0" smtClean="0"/>
              <a:t> </a:t>
            </a:r>
          </a:p>
          <a:p>
            <a:pPr lvl="1"/>
            <a:endParaRPr lang="en-IN" sz="2000" dirty="0" smtClean="0"/>
          </a:p>
          <a:p>
            <a:endParaRPr lang="en-IN" dirty="0" smtClean="0"/>
          </a:p>
        </p:txBody>
      </p:sp>
      <p:sp>
        <p:nvSpPr>
          <p:cNvPr id="3" name="TextBox 2"/>
          <p:cNvSpPr txBox="1"/>
          <p:nvPr/>
        </p:nvSpPr>
        <p:spPr>
          <a:xfrm>
            <a:off x="949701" y="498470"/>
            <a:ext cx="9144000" cy="830997"/>
          </a:xfrm>
          <a:prstGeom prst="rect">
            <a:avLst/>
          </a:prstGeom>
          <a:noFill/>
        </p:spPr>
        <p:txBody>
          <a:bodyPr wrap="square" rtlCol="0">
            <a:spAutoFit/>
          </a:bodyPr>
          <a:lstStyle/>
          <a:p>
            <a:r>
              <a:rPr lang="en-US" sz="4800" dirty="0" smtClean="0">
                <a:latin typeface="+mj-lt"/>
              </a:rPr>
              <a:t>ICA Formulation</a:t>
            </a:r>
          </a:p>
        </p:txBody>
      </p:sp>
    </p:spTree>
    <p:extLst>
      <p:ext uri="{BB962C8B-B14F-4D97-AF65-F5344CB8AC3E}">
        <p14:creationId xmlns:p14="http://schemas.microsoft.com/office/powerpoint/2010/main" val="2111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0344" y="411126"/>
            <a:ext cx="9144000" cy="830997"/>
          </a:xfrm>
          <a:prstGeom prst="rect">
            <a:avLst/>
          </a:prstGeom>
          <a:noFill/>
        </p:spPr>
        <p:txBody>
          <a:bodyPr wrap="square" rtlCol="0">
            <a:spAutoFit/>
          </a:bodyPr>
          <a:lstStyle/>
          <a:p>
            <a:r>
              <a:rPr lang="en-US" sz="4800" dirty="0" smtClean="0">
                <a:latin typeface="+mj-lt"/>
              </a:rPr>
              <a:t>Principal Component Analysis</a:t>
            </a:r>
          </a:p>
        </p:txBody>
      </p:sp>
      <mc:AlternateContent xmlns:mc="http://schemas.openxmlformats.org/markup-compatibility/2006" xmlns:a14="http://schemas.microsoft.com/office/drawing/2010/main">
        <mc:Choice Requires="a14">
          <p:sp>
            <p:nvSpPr>
              <p:cNvPr id="5" name="TextBox 4"/>
              <p:cNvSpPr txBox="1"/>
              <p:nvPr/>
            </p:nvSpPr>
            <p:spPr>
              <a:xfrm>
                <a:off x="1614791" y="1517514"/>
                <a:ext cx="8767864" cy="528054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PCA finds the most informative direction by finding the one that has the most variance</a:t>
                </a:r>
              </a:p>
              <a:p>
                <a:pPr marL="285750" indent="-285750">
                  <a:buFont typeface="Arial" panose="020B0604020202020204" pitchFamily="34" charset="0"/>
                  <a:buChar char="•"/>
                </a:pPr>
                <a:r>
                  <a:rPr lang="en-US" dirty="0" smtClean="0"/>
                  <a:t>It </a:t>
                </a:r>
                <a:r>
                  <a:rPr lang="en-US" dirty="0" err="1" smtClean="0"/>
                  <a:t>decorrelates</a:t>
                </a:r>
                <a:r>
                  <a:rPr lang="en-US" dirty="0" smtClean="0"/>
                  <a:t> the data. </a:t>
                </a:r>
              </a:p>
              <a:p>
                <a:pPr marL="285750" indent="-285750">
                  <a:buFont typeface="Arial" panose="020B0604020202020204" pitchFamily="34" charset="0"/>
                  <a:buChar char="•"/>
                </a:pPr>
                <a:r>
                  <a:rPr lang="en-US" dirty="0" smtClean="0"/>
                  <a:t>It minimizes the squared reconstruction error</a:t>
                </a:r>
              </a:p>
              <a:p>
                <a:pPr marL="285750" indent="-285750">
                  <a:buFont typeface="Arial" panose="020B0604020202020204" pitchFamily="34" charset="0"/>
                  <a:buChar char="•"/>
                </a:pPr>
                <a:endParaRPr lang="en-US" dirty="0" smtClean="0"/>
              </a:p>
              <a:p>
                <a:pPr lvl="1"/>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acc>
                                </m:e>
                              </m:d>
                            </m:e>
                            <m:sup>
                              <m:r>
                                <a:rPr lang="en-US" i="1">
                                  <a:latin typeface="Cambria Math" panose="02040503050406030204" pitchFamily="18" charset="0"/>
                                </a:rPr>
                                <m:t>2</m:t>
                              </m:r>
                            </m:sup>
                          </m:sSup>
                        </m:e>
                      </m:nary>
                    </m:oMath>
                  </m:oMathPara>
                </a14:m>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Maximizes the mutual information on Gaussian Data</a:t>
                </a:r>
              </a:p>
              <a:p>
                <a:pPr marL="285750" indent="-285750">
                  <a:buFont typeface="Arial" panose="020B0604020202020204" pitchFamily="34" charset="0"/>
                  <a:buChar char="•"/>
                </a:pPr>
                <a:r>
                  <a:rPr lang="en-US" dirty="0" smtClean="0"/>
                  <a:t>Requires no distributional assumption </a:t>
                </a:r>
              </a:p>
              <a:p>
                <a:pPr marL="285750" indent="-285750">
                  <a:buFont typeface="Arial" panose="020B0604020202020204" pitchFamily="34" charset="0"/>
                  <a:buChar char="•"/>
                </a:pPr>
                <a:r>
                  <a:rPr lang="en-US" dirty="0" smtClean="0"/>
                  <a:t>It solves a convex optimization problem, hence global minimum is guaranteed</a:t>
                </a:r>
              </a:p>
              <a:p>
                <a:pPr marL="285750" indent="-285750">
                  <a:buFont typeface="Arial" panose="020B0604020202020204" pitchFamily="34" charset="0"/>
                  <a:buChar char="•"/>
                </a:pPr>
                <a:r>
                  <a:rPr lang="en-US" dirty="0"/>
                  <a:t>The computationally most demanding part of PCA is the </a:t>
                </a:r>
                <a:r>
                  <a:rPr lang="en-US" dirty="0" smtClean="0"/>
                  <a:t>Eigen analysis </a:t>
                </a:r>
                <a:r>
                  <a:rPr lang="en-US" dirty="0"/>
                  <a:t>of the D×D covariance matrix, which is performed using a power method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smtClean="0"/>
                  <a:t> </a:t>
                </a:r>
              </a:p>
              <a:p>
                <a:pPr marL="285750" indent="-285750">
                  <a:buFont typeface="Arial" panose="020B0604020202020204" pitchFamily="34" charset="0"/>
                  <a:buChar char="•"/>
                </a:pPr>
                <a:r>
                  <a:rPr lang="en-US" dirty="0" smtClean="0"/>
                  <a:t>It stores a </a:t>
                </a:r>
                <a:r>
                  <a:rPr lang="en-US" dirty="0"/>
                  <a:t>D×D covariance matrix</a:t>
                </a:r>
                <a:r>
                  <a:rPr lang="en-US" dirty="0" smtClean="0"/>
                  <a:t>, requiring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b="0" i="1" smtClean="0">
                                <a:latin typeface="Cambria Math" panose="02040503050406030204" pitchFamily="18" charset="0"/>
                              </a:rPr>
                              <m:t>2</m:t>
                            </m:r>
                          </m:sup>
                        </m:sSup>
                      </m:e>
                    </m:d>
                  </m:oMath>
                </a14:m>
                <a:r>
                  <a:rPr lang="en-US" dirty="0" smtClean="0"/>
                  <a:t> of memory</a:t>
                </a:r>
              </a:p>
              <a:p>
                <a:pPr marL="285750" indent="-285750">
                  <a:buFont typeface="Arial" panose="020B0604020202020204" pitchFamily="34" charset="0"/>
                  <a:buChar char="•"/>
                </a:pPr>
                <a:r>
                  <a:rPr lang="en-US" dirty="0" smtClean="0"/>
                  <a:t>No parameter tuning </a:t>
                </a:r>
              </a:p>
              <a:p>
                <a:pPr marL="285750" indent="-285750">
                  <a:buFont typeface="Arial" panose="020B0604020202020204" pitchFamily="34" charset="0"/>
                  <a:buChar char="•"/>
                </a:pPr>
                <a:r>
                  <a:rPr lang="en-US" dirty="0" smtClean="0"/>
                  <a:t>Out of sample extension is  performed by multiplying the new data point with linear mapping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1614791" y="1517514"/>
                <a:ext cx="8767864" cy="5280548"/>
              </a:xfrm>
              <a:prstGeom prst="rect">
                <a:avLst/>
              </a:prstGeom>
              <a:blipFill rotWithShape="0">
                <a:blip r:embed="rId3"/>
                <a:stretch>
                  <a:fillRect l="-487" t="-693"/>
                </a:stretch>
              </a:blipFill>
            </p:spPr>
            <p:txBody>
              <a:bodyPr/>
              <a:lstStyle/>
              <a:p>
                <a:r>
                  <a:rPr lang="en-IN">
                    <a:noFill/>
                  </a:rPr>
                  <a:t> </a:t>
                </a:r>
              </a:p>
            </p:txBody>
          </p:sp>
        </mc:Fallback>
      </mc:AlternateContent>
    </p:spTree>
    <p:extLst>
      <p:ext uri="{BB962C8B-B14F-4D97-AF65-F5344CB8AC3E}">
        <p14:creationId xmlns:p14="http://schemas.microsoft.com/office/powerpoint/2010/main" val="2978737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8.5|15.5"/>
</p:tagLst>
</file>

<file path=ppt/tags/tag2.xml><?xml version="1.0" encoding="utf-8"?>
<p:tagLst xmlns:a="http://schemas.openxmlformats.org/drawingml/2006/main" xmlns:r="http://schemas.openxmlformats.org/officeDocument/2006/relationships" xmlns:p="http://schemas.openxmlformats.org/presentationml/2006/main">
  <p:tag name="TIMING" val="|7.5|12.|4.6|8.8"/>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535</TotalTime>
  <Words>2981</Words>
  <Application>Microsoft Office PowerPoint</Application>
  <PresentationFormat>Widescreen</PresentationFormat>
  <Paragraphs>424</Paragraphs>
  <Slides>37</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宋体</vt:lpstr>
      <vt:lpstr>Algerian</vt:lpstr>
      <vt:lpstr>Arial</vt:lpstr>
      <vt:lpstr>Baskerville Old Face</vt:lpstr>
      <vt:lpstr>Calibri</vt:lpstr>
      <vt:lpstr>Calibri Light</vt:lpstr>
      <vt:lpstr>Cambria Math</vt:lpstr>
      <vt:lpstr>CMR10</vt:lpstr>
      <vt:lpstr>Courier New</vt:lpstr>
      <vt:lpstr>msbm10</vt:lpstr>
      <vt:lpstr>新細明體</vt:lpstr>
      <vt:lpstr>Times New Roman</vt:lpstr>
      <vt:lpstr>Verdana</vt:lpstr>
      <vt:lpstr>Wingdings</vt:lpstr>
      <vt:lpstr>Retrospect</vt:lpstr>
      <vt:lpstr>Dimensionality Reduction : A Comparative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Nystrom Method</vt:lpstr>
      <vt:lpstr> Nyström Method </vt:lpstr>
      <vt:lpstr>Schur Complement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Laplacian of  a Graph</vt:lpstr>
      <vt:lpstr>Constructing the adjacency graph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Dimensionality Reduction : A Comparative Study</dc:title>
  <dc:creator>Aayush Mudgal</dc:creator>
  <cp:lastModifiedBy>Aayush Mudgal</cp:lastModifiedBy>
  <cp:revision>53</cp:revision>
  <dcterms:created xsi:type="dcterms:W3CDTF">2015-11-07T14:48:32Z</dcterms:created>
  <dcterms:modified xsi:type="dcterms:W3CDTF">2015-11-10T11:56:31Z</dcterms:modified>
</cp:coreProperties>
</file>